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5"/>
  </p:notes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91" r:id="rId33"/>
    <p:sldId id="290"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 userId="6888efe843eccf96" providerId="LiveId" clId="{F410E2C7-2F6D-4753-89CE-F54D50393BFE}"/>
    <pc:docChg chg="addSld modSld">
      <pc:chgData name="Yash" userId="6888efe843eccf96" providerId="LiveId" clId="{F410E2C7-2F6D-4753-89CE-F54D50393BFE}" dt="2022-12-16T04:33:54.044" v="13" actId="20577"/>
      <pc:docMkLst>
        <pc:docMk/>
      </pc:docMkLst>
      <pc:sldChg chg="modSp mod">
        <pc:chgData name="Yash" userId="6888efe843eccf96" providerId="LiveId" clId="{F410E2C7-2F6D-4753-89CE-F54D50393BFE}" dt="2022-12-16T04:32:27.352" v="5" actId="20577"/>
        <pc:sldMkLst>
          <pc:docMk/>
          <pc:sldMk cId="0" sldId="257"/>
        </pc:sldMkLst>
        <pc:spChg chg="mod">
          <ac:chgData name="Yash" userId="6888efe843eccf96" providerId="LiveId" clId="{F410E2C7-2F6D-4753-89CE-F54D50393BFE}" dt="2022-12-16T04:32:27.352" v="5" actId="20577"/>
          <ac:spMkLst>
            <pc:docMk/>
            <pc:sldMk cId="0" sldId="257"/>
            <ac:spMk id="3" creationId="{00000000-0000-0000-0000-000000000000}"/>
          </ac:spMkLst>
        </pc:spChg>
      </pc:sldChg>
      <pc:sldChg chg="modSp new mod">
        <pc:chgData name="Yash" userId="6888efe843eccf96" providerId="LiveId" clId="{F410E2C7-2F6D-4753-89CE-F54D50393BFE}" dt="2022-12-16T04:33:54.044" v="13" actId="20577"/>
        <pc:sldMkLst>
          <pc:docMk/>
          <pc:sldMk cId="2495494200" sldId="291"/>
        </pc:sldMkLst>
        <pc:spChg chg="mod">
          <ac:chgData name="Yash" userId="6888efe843eccf96" providerId="LiveId" clId="{F410E2C7-2F6D-4753-89CE-F54D50393BFE}" dt="2022-12-16T04:33:54.044" v="13" actId="20577"/>
          <ac:spMkLst>
            <pc:docMk/>
            <pc:sldMk cId="2495494200" sldId="291"/>
            <ac:spMk id="2" creationId="{AD382C20-66E7-B324-BE59-0C11A7035F25}"/>
          </ac:spMkLst>
        </pc:spChg>
        <pc:spChg chg="mod">
          <ac:chgData name="Yash" userId="6888efe843eccf96" providerId="LiveId" clId="{F410E2C7-2F6D-4753-89CE-F54D50393BFE}" dt="2022-12-16T04:29:43.995" v="2" actId="122"/>
          <ac:spMkLst>
            <pc:docMk/>
            <pc:sldMk cId="2495494200" sldId="291"/>
            <ac:spMk id="3" creationId="{6C2C5AFF-AFD7-9AD5-4709-2BB8FD6AFAF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71DA6D-3C42-4FE9-820A-70706889C886}" type="datetimeFigureOut">
              <a:rPr lang="en-US" smtClean="0"/>
              <a:pPr/>
              <a:t>12/16/2022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C0FDF0-6FC7-4238-AC2E-3B336F037AF8}"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7E3F82-CD86-4D78-856C-8DE480185641}" type="slidenum">
              <a:rPr lang="en-IN" smtClean="0"/>
              <a:pPr/>
              <a:t>7</a:t>
            </a:fld>
            <a:endParaRPr lang="en-IN" dirty="0"/>
          </a:p>
        </p:txBody>
      </p:sp>
    </p:spTree>
    <p:extLst>
      <p:ext uri="{BB962C8B-B14F-4D97-AF65-F5344CB8AC3E}">
        <p14:creationId xmlns:p14="http://schemas.microsoft.com/office/powerpoint/2010/main" val="28843371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dirty="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CF8D17BC-3DF5-4D6F-B219-20D04A2B26BB}" type="datetimeFigureOut">
              <a:rPr lang="en-US" smtClean="0"/>
              <a:pPr/>
              <a:t>12/16/2022</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EDC7C4C5-F5F6-457D-B9D6-B781D0ACEE2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F8D17BC-3DF5-4D6F-B219-20D04A2B26BB}" type="datetimeFigureOut">
              <a:rPr lang="en-US" smtClean="0"/>
              <a:pPr/>
              <a:t>12/16/2022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C7C4C5-F5F6-457D-B9D6-B781D0ACEE2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F8D17BC-3DF5-4D6F-B219-20D04A2B26BB}" type="datetimeFigureOut">
              <a:rPr lang="en-US" smtClean="0"/>
              <a:pPr/>
              <a:t>12/16/2022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C7C4C5-F5F6-457D-B9D6-B781D0ACEE20}"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F8D17BC-3DF5-4D6F-B219-20D04A2B26BB}" type="datetimeFigureOut">
              <a:rPr lang="en-US" smtClean="0"/>
              <a:pPr/>
              <a:t>12/16/2022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C7C4C5-F5F6-457D-B9D6-B781D0ACEE20}" type="slidenum">
              <a:rPr lang="en-US" smtClean="0"/>
              <a:pPr/>
              <a:t>‹#›</a:t>
            </a:fld>
            <a:endParaRPr lang="en-US" dirty="0"/>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F8D17BC-3DF5-4D6F-B219-20D04A2B26BB}" type="datetimeFigureOut">
              <a:rPr lang="en-US" smtClean="0"/>
              <a:pPr/>
              <a:t>12/16/2022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C7C4C5-F5F6-457D-B9D6-B781D0ACEE20}" type="slidenum">
              <a:rPr lang="en-US" smtClean="0"/>
              <a:pPr/>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F8D17BC-3DF5-4D6F-B219-20D04A2B26BB}" type="datetimeFigureOut">
              <a:rPr lang="en-US" smtClean="0"/>
              <a:pPr/>
              <a:t>12/16/2022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C7C4C5-F5F6-457D-B9D6-B781D0ACEE20}" type="slidenum">
              <a:rPr lang="en-US" smtClean="0"/>
              <a:pPr/>
              <a:t>‹#›</a:t>
            </a:fld>
            <a:endParaRPr lang="en-US" dirty="0"/>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CF8D17BC-3DF5-4D6F-B219-20D04A2B26BB}" type="datetimeFigureOut">
              <a:rPr lang="en-US" smtClean="0"/>
              <a:pPr/>
              <a:t>12/16/2022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DC7C4C5-F5F6-457D-B9D6-B781D0ACEE2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F8D17BC-3DF5-4D6F-B219-20D04A2B26BB}" type="datetimeFigureOut">
              <a:rPr lang="en-US" smtClean="0"/>
              <a:pPr/>
              <a:t>12/16/2022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DC7C4C5-F5F6-457D-B9D6-B781D0ACEE20}" type="slidenum">
              <a:rPr lang="en-US" smtClean="0"/>
              <a:pPr/>
              <a:t>‹#›</a:t>
            </a:fld>
            <a:endParaRPr lang="en-US" dirty="0"/>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8D17BC-3DF5-4D6F-B219-20D04A2B26BB}" type="datetimeFigureOut">
              <a:rPr lang="en-US" smtClean="0"/>
              <a:pPr/>
              <a:t>12/16/2022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DC7C4C5-F5F6-457D-B9D6-B781D0ACEE2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CF8D17BC-3DF5-4D6F-B219-20D04A2B26BB}" type="datetimeFigureOut">
              <a:rPr lang="en-US" smtClean="0"/>
              <a:pPr/>
              <a:t>12/16/2022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C7C4C5-F5F6-457D-B9D6-B781D0ACEE2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a:t>Click icon to add picture</a:t>
            </a:r>
          </a:p>
        </p:txBody>
      </p:sp>
      <p:sp>
        <p:nvSpPr>
          <p:cNvPr id="5" name="Date Placeholder 4"/>
          <p:cNvSpPr>
            <a:spLocks noGrp="1"/>
          </p:cNvSpPr>
          <p:nvPr>
            <p:ph type="dt" sz="half" idx="10"/>
          </p:nvPr>
        </p:nvSpPr>
        <p:spPr/>
        <p:txBody>
          <a:bodyPr/>
          <a:lstStyle>
            <a:lvl1pPr>
              <a:defRPr>
                <a:solidFill>
                  <a:schemeClr val="tx1"/>
                </a:solidFill>
              </a:defRPr>
            </a:lvl1pPr>
            <a:extLst/>
          </a:lstStyle>
          <a:p>
            <a:fld id="{CF8D17BC-3DF5-4D6F-B219-20D04A2B26BB}" type="datetimeFigureOut">
              <a:rPr lang="en-US" smtClean="0"/>
              <a:pPr/>
              <a:t>12/16/2022</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EDC7C4C5-F5F6-457D-B9D6-B781D0ACEE20}" type="slidenum">
              <a:rPr lang="en-US" smtClean="0"/>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dirty="0"/>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CF8D17BC-3DF5-4D6F-B219-20D04A2B26BB}" type="datetimeFigureOut">
              <a:rPr lang="en-US" smtClean="0"/>
              <a:pPr/>
              <a:t>12/16/2022</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EDC7C4C5-F5F6-457D-B9D6-B781D0ACEE2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deepai.org/machine-learning-glossary-and-terms/machine-learni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7584" y="548680"/>
            <a:ext cx="7467600" cy="2472311"/>
          </a:xfrm>
          <a:prstGeom prst="rect">
            <a:avLst/>
          </a:prstGeom>
        </p:spPr>
        <p:txBody>
          <a:bodyPr vert="horz" wrap="square" lIns="0" tIns="10001" rIns="0" bIns="0" rtlCol="0">
            <a:spAutoFit/>
          </a:bodyPr>
          <a:lstStyle/>
          <a:p>
            <a:pPr algn="ctr">
              <a:spcBef>
                <a:spcPts val="79"/>
              </a:spcBef>
            </a:pPr>
            <a:r>
              <a:rPr sz="4000" spc="-15" dirty="0">
                <a:effectLst>
                  <a:outerShdw blurRad="38100" dist="38100" dir="2700000" algn="tl">
                    <a:srgbClr val="000000">
                      <a:alpha val="43137"/>
                    </a:srgbClr>
                  </a:outerShdw>
                </a:effectLst>
                <a:latin typeface="Times New Roman" pitchFamily="18" charset="0"/>
                <a:cs typeface="Times New Roman" pitchFamily="18" charset="0"/>
              </a:rPr>
              <a:t>Capstone </a:t>
            </a:r>
            <a:r>
              <a:rPr sz="4000" spc="-8" dirty="0">
                <a:effectLst>
                  <a:outerShdw blurRad="38100" dist="38100" dir="2700000" algn="tl">
                    <a:srgbClr val="000000">
                      <a:alpha val="43137"/>
                    </a:srgbClr>
                  </a:outerShdw>
                </a:effectLst>
                <a:latin typeface="Times New Roman" pitchFamily="18" charset="0"/>
                <a:cs typeface="Times New Roman" pitchFamily="18" charset="0"/>
              </a:rPr>
              <a:t>project</a:t>
            </a:r>
            <a:r>
              <a:rPr sz="4000" dirty="0">
                <a:effectLst>
                  <a:outerShdw blurRad="38100" dist="38100" dir="2700000" algn="tl">
                    <a:srgbClr val="000000">
                      <a:alpha val="43137"/>
                    </a:srgbClr>
                  </a:outerShdw>
                </a:effectLst>
                <a:latin typeface="Times New Roman" pitchFamily="18" charset="0"/>
                <a:cs typeface="Times New Roman" pitchFamily="18" charset="0"/>
              </a:rPr>
              <a:t> 2</a:t>
            </a:r>
            <a:br>
              <a:rPr lang="en-US" sz="4000" dirty="0">
                <a:effectLst>
                  <a:outerShdw blurRad="38100" dist="38100" dir="2700000" algn="tl">
                    <a:srgbClr val="000000">
                      <a:alpha val="43137"/>
                    </a:srgbClr>
                  </a:outerShdw>
                </a:effectLst>
                <a:latin typeface="Times New Roman" pitchFamily="18" charset="0"/>
                <a:cs typeface="Times New Roman" pitchFamily="18" charset="0"/>
              </a:rPr>
            </a:br>
            <a:endParaRPr sz="4000" dirty="0">
              <a:effectLst>
                <a:outerShdw blurRad="38100" dist="38100" dir="2700000" algn="tl">
                  <a:srgbClr val="000000">
                    <a:alpha val="43137"/>
                  </a:srgbClr>
                </a:outerShdw>
              </a:effectLst>
              <a:latin typeface="Times New Roman" pitchFamily="18" charset="0"/>
              <a:cs typeface="Times New Roman" pitchFamily="18" charset="0"/>
            </a:endParaRPr>
          </a:p>
          <a:p>
            <a:pPr algn="ctr">
              <a:lnSpc>
                <a:spcPct val="100000"/>
              </a:lnSpc>
            </a:pPr>
            <a:r>
              <a:rPr sz="4000" spc="-45" dirty="0">
                <a:solidFill>
                  <a:srgbClr val="006FC0"/>
                </a:solidFill>
                <a:effectLst>
                  <a:outerShdw blurRad="38100" dist="38100" dir="2700000" algn="tl">
                    <a:srgbClr val="000000">
                      <a:alpha val="43137"/>
                    </a:srgbClr>
                  </a:outerShdw>
                </a:effectLst>
                <a:latin typeface="Times New Roman" pitchFamily="18" charset="0"/>
                <a:cs typeface="Times New Roman" pitchFamily="18" charset="0"/>
              </a:rPr>
              <a:t>NYC </a:t>
            </a:r>
            <a:r>
              <a:rPr sz="4000" spc="-68" dirty="0">
                <a:solidFill>
                  <a:srgbClr val="006FC0"/>
                </a:solidFill>
                <a:effectLst>
                  <a:outerShdw blurRad="38100" dist="38100" dir="2700000" algn="tl">
                    <a:srgbClr val="000000">
                      <a:alpha val="43137"/>
                    </a:srgbClr>
                  </a:outerShdw>
                </a:effectLst>
                <a:latin typeface="Times New Roman" pitchFamily="18" charset="0"/>
                <a:cs typeface="Times New Roman" pitchFamily="18" charset="0"/>
              </a:rPr>
              <a:t>TAXI </a:t>
            </a:r>
            <a:r>
              <a:rPr sz="4000" spc="-4" dirty="0">
                <a:solidFill>
                  <a:srgbClr val="006FC0"/>
                </a:solidFill>
                <a:effectLst>
                  <a:outerShdw blurRad="38100" dist="38100" dir="2700000" algn="tl">
                    <a:srgbClr val="000000">
                      <a:alpha val="43137"/>
                    </a:srgbClr>
                  </a:outerShdw>
                </a:effectLst>
                <a:latin typeface="Times New Roman" pitchFamily="18" charset="0"/>
                <a:cs typeface="Times New Roman" pitchFamily="18" charset="0"/>
              </a:rPr>
              <a:t>TRIP TIME</a:t>
            </a:r>
            <a:r>
              <a:rPr sz="4000" spc="71" dirty="0">
                <a:solidFill>
                  <a:srgbClr val="006FC0"/>
                </a:solidFill>
                <a:effectLst>
                  <a:outerShdw blurRad="38100" dist="38100" dir="2700000" algn="tl">
                    <a:srgbClr val="000000">
                      <a:alpha val="43137"/>
                    </a:srgbClr>
                  </a:outerShdw>
                </a:effectLst>
                <a:latin typeface="Times New Roman" pitchFamily="18" charset="0"/>
                <a:cs typeface="Times New Roman" pitchFamily="18" charset="0"/>
              </a:rPr>
              <a:t> </a:t>
            </a:r>
            <a:r>
              <a:rPr sz="4000" dirty="0">
                <a:solidFill>
                  <a:srgbClr val="006FC0"/>
                </a:solidFill>
                <a:effectLst>
                  <a:outerShdw blurRad="38100" dist="38100" dir="2700000" algn="tl">
                    <a:srgbClr val="000000">
                      <a:alpha val="43137"/>
                    </a:srgbClr>
                  </a:outerShdw>
                </a:effectLst>
                <a:latin typeface="Times New Roman" pitchFamily="18" charset="0"/>
                <a:cs typeface="Times New Roman" pitchFamily="18" charset="0"/>
              </a:rPr>
              <a:t>PREDICTION</a:t>
            </a:r>
          </a:p>
        </p:txBody>
      </p:sp>
      <p:sp>
        <p:nvSpPr>
          <p:cNvPr id="3" name="object 3"/>
          <p:cNvSpPr txBox="1"/>
          <p:nvPr/>
        </p:nvSpPr>
        <p:spPr>
          <a:xfrm>
            <a:off x="2343153" y="3732850"/>
            <a:ext cx="4667247" cy="2135841"/>
          </a:xfrm>
          <a:prstGeom prst="rect">
            <a:avLst/>
          </a:prstGeom>
        </p:spPr>
        <p:txBody>
          <a:bodyPr vert="horz" wrap="square" lIns="0" tIns="9525" rIns="0" bIns="0" rtlCol="0">
            <a:spAutoFit/>
          </a:bodyPr>
          <a:lstStyle/>
          <a:p>
            <a:pPr marL="723900" marR="718185" algn="ctr">
              <a:spcBef>
                <a:spcPts val="75"/>
              </a:spcBef>
            </a:pPr>
            <a:r>
              <a:rPr sz="2400" b="1" spc="-60" dirty="0">
                <a:solidFill>
                  <a:srgbClr val="001F5F"/>
                </a:solidFill>
                <a:latin typeface="Times New Roman" pitchFamily="18" charset="0"/>
                <a:cs typeface="Times New Roman" pitchFamily="18" charset="0"/>
              </a:rPr>
              <a:t>Team </a:t>
            </a:r>
            <a:r>
              <a:rPr sz="2400" b="1" spc="-4" dirty="0">
                <a:solidFill>
                  <a:srgbClr val="001F5F"/>
                </a:solidFill>
                <a:latin typeface="Times New Roman" pitchFamily="18" charset="0"/>
                <a:cs typeface="Times New Roman" pitchFamily="18" charset="0"/>
              </a:rPr>
              <a:t>Project  </a:t>
            </a:r>
            <a:endParaRPr lang="en-IN" sz="2400" b="1" spc="-4" dirty="0">
              <a:solidFill>
                <a:srgbClr val="001F5F"/>
              </a:solidFill>
              <a:latin typeface="Times New Roman" pitchFamily="18" charset="0"/>
              <a:cs typeface="Times New Roman" pitchFamily="18" charset="0"/>
            </a:endParaRPr>
          </a:p>
          <a:p>
            <a:pPr marL="723900" marR="718185" algn="ctr">
              <a:spcBef>
                <a:spcPts val="75"/>
              </a:spcBef>
            </a:pPr>
            <a:r>
              <a:rPr lang="en-IN" sz="2200" spc="-4" dirty="0">
                <a:solidFill>
                  <a:srgbClr val="001F5F"/>
                </a:solidFill>
                <a:latin typeface="Times New Roman" pitchFamily="18" charset="0"/>
                <a:cs typeface="Times New Roman" pitchFamily="18" charset="0"/>
              </a:rPr>
              <a:t>Yash Dhandar</a:t>
            </a:r>
          </a:p>
          <a:p>
            <a:pPr marL="723900" marR="718185" algn="ctr">
              <a:spcBef>
                <a:spcPts val="75"/>
              </a:spcBef>
            </a:pPr>
            <a:r>
              <a:rPr lang="en-IN" sz="2200" spc="-4" dirty="0">
                <a:solidFill>
                  <a:srgbClr val="001F5F"/>
                </a:solidFill>
                <a:latin typeface="Times New Roman" pitchFamily="18" charset="0"/>
                <a:cs typeface="Times New Roman" pitchFamily="18" charset="0"/>
              </a:rPr>
              <a:t>Komal Langde</a:t>
            </a:r>
          </a:p>
          <a:p>
            <a:pPr marL="723900" marR="718185" algn="ctr">
              <a:spcBef>
                <a:spcPts val="75"/>
              </a:spcBef>
            </a:pPr>
            <a:r>
              <a:rPr lang="en-IN" sz="2200" spc="-4" dirty="0">
                <a:solidFill>
                  <a:srgbClr val="001F5F"/>
                </a:solidFill>
                <a:latin typeface="Times New Roman" pitchFamily="18" charset="0"/>
                <a:cs typeface="Times New Roman" pitchFamily="18" charset="0"/>
              </a:rPr>
              <a:t>Abhiraj Kale</a:t>
            </a:r>
          </a:p>
          <a:p>
            <a:pPr marL="723900" marR="718185" algn="ctr">
              <a:spcBef>
                <a:spcPts val="75"/>
              </a:spcBef>
            </a:pPr>
            <a:r>
              <a:rPr lang="en-IN" sz="2200" spc="-4" dirty="0">
                <a:solidFill>
                  <a:srgbClr val="001F5F"/>
                </a:solidFill>
                <a:latin typeface="Times New Roman" pitchFamily="18" charset="0"/>
                <a:cs typeface="Times New Roman" pitchFamily="18" charset="0"/>
              </a:rPr>
              <a:t>Hemant Dhote</a:t>
            </a:r>
          </a:p>
          <a:p>
            <a:pPr marL="723900" marR="718185" algn="ctr">
              <a:spcBef>
                <a:spcPts val="75"/>
              </a:spcBef>
            </a:pPr>
            <a:r>
              <a:rPr lang="en-IN" sz="2200" spc="-4" dirty="0">
                <a:solidFill>
                  <a:srgbClr val="001F5F"/>
                </a:solidFill>
                <a:latin typeface="Times New Roman" pitchFamily="18" charset="0"/>
                <a:cs typeface="Times New Roman" pitchFamily="18" charset="0"/>
              </a:rPr>
              <a:t>Kanhaiya Choudhary</a:t>
            </a:r>
            <a:endParaRPr sz="2200" dirty="0">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idx="4294967295"/>
          </p:nvPr>
        </p:nvSpPr>
        <p:spPr>
          <a:xfrm>
            <a:off x="251520" y="188640"/>
            <a:ext cx="7772400" cy="1241425"/>
          </a:xfrm>
          <a:prstGeom prst="rect">
            <a:avLst/>
          </a:prstGeom>
        </p:spPr>
        <p:txBody>
          <a:bodyPr vert="horz" wrap="square" lIns="0" tIns="10001" rIns="0" bIns="0" rtlCol="0">
            <a:spAutoFit/>
          </a:bodyPr>
          <a:lstStyle/>
          <a:p>
            <a:pPr marL="9525">
              <a:spcBef>
                <a:spcPts val="79"/>
              </a:spcBef>
            </a:pPr>
            <a:r>
              <a:rPr lang="en-IN" sz="4000" spc="-11" dirty="0">
                <a:effectLst/>
                <a:latin typeface="Times New Roman" pitchFamily="18" charset="0"/>
                <a:cs typeface="Times New Roman" pitchFamily="18" charset="0"/>
              </a:rPr>
              <a:t>Distribution of Pickup Latitude and   longitude</a:t>
            </a:r>
            <a:endParaRPr sz="4000" spc="-8" dirty="0">
              <a:effectLst/>
              <a:latin typeface="Times New Roman" pitchFamily="18" charset="0"/>
              <a:cs typeface="Times New Roman" pitchFamily="18" charset="0"/>
            </a:endParaRPr>
          </a:p>
        </p:txBody>
      </p:sp>
      <p:pic>
        <p:nvPicPr>
          <p:cNvPr id="8" name="Picture 7">
            <a:extLst>
              <a:ext uri="{FF2B5EF4-FFF2-40B4-BE49-F238E27FC236}">
                <a16:creationId xmlns:a16="http://schemas.microsoft.com/office/drawing/2014/main" id="{D8C487DC-0DA3-C495-BC97-CC6B0DDF5CF1}"/>
              </a:ext>
            </a:extLst>
          </p:cNvPr>
          <p:cNvPicPr>
            <a:picLocks noChangeAspect="1"/>
          </p:cNvPicPr>
          <p:nvPr/>
        </p:nvPicPr>
        <p:blipFill>
          <a:blip r:embed="rId2" cstate="print"/>
          <a:stretch>
            <a:fillRect/>
          </a:stretch>
        </p:blipFill>
        <p:spPr>
          <a:xfrm>
            <a:off x="971600" y="1628800"/>
            <a:ext cx="7344816" cy="444588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0" y="168534"/>
            <a:ext cx="8100392" cy="1241205"/>
          </a:xfrm>
          <a:prstGeom prst="rect">
            <a:avLst/>
          </a:prstGeom>
        </p:spPr>
        <p:txBody>
          <a:bodyPr vert="horz" wrap="square" lIns="0" tIns="10001" rIns="0" bIns="0" rtlCol="0">
            <a:spAutoFit/>
          </a:bodyPr>
          <a:lstStyle/>
          <a:p>
            <a:pPr marL="9525">
              <a:spcBef>
                <a:spcPts val="79"/>
              </a:spcBef>
            </a:pPr>
            <a:r>
              <a:rPr lang="en-IN" sz="4000" spc="-11" dirty="0">
                <a:effectLst/>
                <a:latin typeface="Times New Roman" pitchFamily="18" charset="0"/>
                <a:cs typeface="Times New Roman" pitchFamily="18" charset="0"/>
              </a:rPr>
              <a:t>Distribution of Dropoff Latitude and longitude</a:t>
            </a:r>
            <a:endParaRPr sz="4000" spc="-8" dirty="0">
              <a:effectLst/>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F51142FB-C0CD-F093-A95B-887E4C082865}"/>
              </a:ext>
            </a:extLst>
          </p:cNvPr>
          <p:cNvPicPr>
            <a:picLocks noChangeAspect="1"/>
          </p:cNvPicPr>
          <p:nvPr/>
        </p:nvPicPr>
        <p:blipFill>
          <a:blip r:embed="rId2" cstate="print"/>
          <a:stretch>
            <a:fillRect/>
          </a:stretch>
        </p:blipFill>
        <p:spPr>
          <a:xfrm>
            <a:off x="611560" y="1484784"/>
            <a:ext cx="7936884" cy="4464496"/>
          </a:xfrm>
          <a:prstGeom prst="rect">
            <a:avLst/>
          </a:prstGeom>
        </p:spPr>
      </p:pic>
    </p:spTree>
    <p:extLst>
      <p:ext uri="{BB962C8B-B14F-4D97-AF65-F5344CB8AC3E}">
        <p14:creationId xmlns:p14="http://schemas.microsoft.com/office/powerpoint/2010/main" val="119002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0" y="133350"/>
            <a:ext cx="8172400" cy="1241425"/>
          </a:xfrm>
          <a:prstGeom prst="rect">
            <a:avLst/>
          </a:prstGeom>
        </p:spPr>
        <p:txBody>
          <a:bodyPr vert="horz" wrap="square" lIns="0" tIns="10001" rIns="0" bIns="0" rtlCol="0">
            <a:spAutoFit/>
          </a:bodyPr>
          <a:lstStyle/>
          <a:p>
            <a:pPr algn="ctr"/>
            <a:r>
              <a:rPr lang="en-US" sz="4000" i="0" dirty="0">
                <a:effectLst/>
                <a:latin typeface="Times New Roman" pitchFamily="18" charset="0"/>
                <a:cs typeface="Times New Roman" pitchFamily="18" charset="0"/>
              </a:rPr>
              <a:t>Number of Pickups and </a:t>
            </a:r>
            <a:br>
              <a:rPr lang="en-US" sz="4000" i="0" dirty="0">
                <a:effectLst/>
                <a:latin typeface="Times New Roman" pitchFamily="18" charset="0"/>
                <a:cs typeface="Times New Roman" pitchFamily="18" charset="0"/>
              </a:rPr>
            </a:br>
            <a:r>
              <a:rPr lang="en-US" sz="4000" i="0" dirty="0">
                <a:effectLst/>
                <a:latin typeface="Times New Roman" pitchFamily="18" charset="0"/>
                <a:cs typeface="Times New Roman" pitchFamily="18" charset="0"/>
              </a:rPr>
              <a:t>Drop-offs with in a Week</a:t>
            </a:r>
            <a:endParaRPr lang="en-US" sz="4000" dirty="0">
              <a:effectLst/>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E3B6C0CC-B65A-5DE1-2CB4-883036E34F99}"/>
              </a:ext>
            </a:extLst>
          </p:cNvPr>
          <p:cNvPicPr>
            <a:picLocks noChangeAspect="1"/>
          </p:cNvPicPr>
          <p:nvPr/>
        </p:nvPicPr>
        <p:blipFill>
          <a:blip r:embed="rId2" cstate="print"/>
          <a:stretch>
            <a:fillRect/>
          </a:stretch>
        </p:blipFill>
        <p:spPr>
          <a:xfrm>
            <a:off x="1619672" y="1484784"/>
            <a:ext cx="6048672" cy="4598109"/>
          </a:xfrm>
          <a:prstGeom prst="rect">
            <a:avLst/>
          </a:prstGeom>
        </p:spPr>
      </p:pic>
    </p:spTree>
    <p:extLst>
      <p:ext uri="{BB962C8B-B14F-4D97-AF65-F5344CB8AC3E}">
        <p14:creationId xmlns:p14="http://schemas.microsoft.com/office/powerpoint/2010/main" val="2420134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79513" y="140793"/>
            <a:ext cx="8424936" cy="1271983"/>
          </a:xfrm>
          <a:prstGeom prst="rect">
            <a:avLst/>
          </a:prstGeom>
        </p:spPr>
        <p:txBody>
          <a:bodyPr vert="horz" wrap="square" lIns="0" tIns="10001" rIns="0" bIns="0" rtlCol="0">
            <a:spAutoFit/>
          </a:bodyPr>
          <a:lstStyle/>
          <a:p>
            <a:pPr marL="9525" algn="ctr">
              <a:spcBef>
                <a:spcPts val="79"/>
              </a:spcBef>
            </a:pPr>
            <a:r>
              <a:rPr lang="en-US" sz="4000" i="0" dirty="0">
                <a:effectLst/>
                <a:latin typeface="Times New Roman" pitchFamily="18" charset="0"/>
                <a:cs typeface="Times New Roman" pitchFamily="18" charset="0"/>
              </a:rPr>
              <a:t>Number of Pickups and </a:t>
            </a:r>
            <a:br>
              <a:rPr lang="en-US" sz="4000" i="0" dirty="0">
                <a:effectLst/>
                <a:latin typeface="Times New Roman" pitchFamily="18" charset="0"/>
                <a:cs typeface="Times New Roman" pitchFamily="18" charset="0"/>
              </a:rPr>
            </a:br>
            <a:r>
              <a:rPr lang="en-US" sz="4000" i="0" dirty="0">
                <a:effectLst/>
                <a:latin typeface="Times New Roman" pitchFamily="18" charset="0"/>
                <a:cs typeface="Times New Roman" pitchFamily="18" charset="0"/>
              </a:rPr>
              <a:t>Drop-offs with in a Day</a:t>
            </a:r>
            <a:endParaRPr sz="4000" spc="-4"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E09BC11D-569E-F612-1471-084B22AD2597}"/>
              </a:ext>
            </a:extLst>
          </p:cNvPr>
          <p:cNvPicPr>
            <a:picLocks noChangeAspect="1"/>
          </p:cNvPicPr>
          <p:nvPr/>
        </p:nvPicPr>
        <p:blipFill>
          <a:blip r:embed="rId2" cstate="print"/>
          <a:stretch>
            <a:fillRect/>
          </a:stretch>
        </p:blipFill>
        <p:spPr>
          <a:xfrm>
            <a:off x="371169" y="1531921"/>
            <a:ext cx="7513200" cy="5036917"/>
          </a:xfrm>
          <a:prstGeom prst="rect">
            <a:avLst/>
          </a:prstGeom>
        </p:spPr>
      </p:pic>
    </p:spTree>
    <p:extLst>
      <p:ext uri="{BB962C8B-B14F-4D97-AF65-F5344CB8AC3E}">
        <p14:creationId xmlns:p14="http://schemas.microsoft.com/office/powerpoint/2010/main" val="967491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79512" y="24409"/>
            <a:ext cx="8964488" cy="1271983"/>
          </a:xfrm>
          <a:prstGeom prst="rect">
            <a:avLst/>
          </a:prstGeom>
        </p:spPr>
        <p:txBody>
          <a:bodyPr vert="horz" wrap="square" lIns="0" tIns="10001" rIns="0" bIns="0" rtlCol="0">
            <a:spAutoFit/>
          </a:bodyPr>
          <a:lstStyle/>
          <a:p>
            <a:pPr marL="9525">
              <a:spcBef>
                <a:spcPts val="79"/>
              </a:spcBef>
            </a:pPr>
            <a:r>
              <a:rPr lang="en-IN" sz="4000" spc="-4" dirty="0">
                <a:effectLst/>
                <a:latin typeface="Times New Roman" pitchFamily="18" charset="0"/>
                <a:cs typeface="Times New Roman" pitchFamily="18" charset="0"/>
              </a:rPr>
              <a:t>Relation Between Trip duration and Distance</a:t>
            </a:r>
            <a:endParaRPr sz="4000" spc="-4" dirty="0">
              <a:effectLst/>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92BD74C2-1CDE-396B-04B1-66E00D729415}"/>
              </a:ext>
            </a:extLst>
          </p:cNvPr>
          <p:cNvPicPr>
            <a:picLocks noChangeAspect="1"/>
          </p:cNvPicPr>
          <p:nvPr/>
        </p:nvPicPr>
        <p:blipFill>
          <a:blip r:embed="rId2" cstate="print"/>
          <a:stretch>
            <a:fillRect/>
          </a:stretch>
        </p:blipFill>
        <p:spPr>
          <a:xfrm>
            <a:off x="1076776" y="1268761"/>
            <a:ext cx="7239640" cy="4896544"/>
          </a:xfrm>
          <a:prstGeom prst="rect">
            <a:avLst/>
          </a:prstGeom>
        </p:spPr>
      </p:pic>
    </p:spTree>
    <p:extLst>
      <p:ext uri="{BB962C8B-B14F-4D97-AF65-F5344CB8AC3E}">
        <p14:creationId xmlns:p14="http://schemas.microsoft.com/office/powerpoint/2010/main" val="81796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987824" y="332656"/>
            <a:ext cx="3851920" cy="625475"/>
          </a:xfrm>
          <a:prstGeom prst="rect">
            <a:avLst/>
          </a:prstGeom>
        </p:spPr>
        <p:txBody>
          <a:bodyPr vert="horz" wrap="square" lIns="0" tIns="10001" rIns="0" bIns="0" rtlCol="0">
            <a:spAutoFit/>
          </a:bodyPr>
          <a:lstStyle/>
          <a:p>
            <a:pPr marL="9525">
              <a:spcBef>
                <a:spcPts val="79"/>
              </a:spcBef>
            </a:pPr>
            <a:r>
              <a:rPr lang="en-IN" sz="4000" spc="-19" dirty="0">
                <a:effectLst/>
                <a:latin typeface="Times New Roman" pitchFamily="18" charset="0"/>
                <a:cs typeface="Times New Roman" pitchFamily="18" charset="0"/>
              </a:rPr>
              <a:t>Correlation</a:t>
            </a:r>
            <a:endParaRPr sz="4000" spc="-8" dirty="0">
              <a:effectLst/>
              <a:latin typeface="Times New Roman" pitchFamily="18" charset="0"/>
              <a:cs typeface="Times New Roman" pitchFamily="18" charset="0"/>
            </a:endParaRPr>
          </a:p>
        </p:txBody>
      </p:sp>
      <p:pic>
        <p:nvPicPr>
          <p:cNvPr id="7" name="Picture 6">
            <a:extLst>
              <a:ext uri="{FF2B5EF4-FFF2-40B4-BE49-F238E27FC236}">
                <a16:creationId xmlns:a16="http://schemas.microsoft.com/office/drawing/2014/main" id="{DB624393-1E1F-6B9F-AE61-2B3E7907E5F4}"/>
              </a:ext>
            </a:extLst>
          </p:cNvPr>
          <p:cNvPicPr>
            <a:picLocks noChangeAspect="1"/>
          </p:cNvPicPr>
          <p:nvPr/>
        </p:nvPicPr>
        <p:blipFill>
          <a:blip r:embed="rId2" cstate="print"/>
          <a:stretch>
            <a:fillRect/>
          </a:stretch>
        </p:blipFill>
        <p:spPr>
          <a:xfrm>
            <a:off x="611560" y="1052736"/>
            <a:ext cx="7586793" cy="4968552"/>
          </a:xfrm>
          <a:prstGeom prst="rect">
            <a:avLst/>
          </a:prstGeom>
        </p:spPr>
      </p:pic>
    </p:spTree>
    <p:extLst>
      <p:ext uri="{BB962C8B-B14F-4D97-AF65-F5344CB8AC3E}">
        <p14:creationId xmlns:p14="http://schemas.microsoft.com/office/powerpoint/2010/main" val="3763255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0D8A9-3D3B-3007-7AB8-FFB213970B6C}"/>
              </a:ext>
            </a:extLst>
          </p:cNvPr>
          <p:cNvSpPr>
            <a:spLocks noGrp="1"/>
          </p:cNvSpPr>
          <p:nvPr>
            <p:ph type="title"/>
          </p:nvPr>
        </p:nvSpPr>
        <p:spPr/>
        <p:txBody>
          <a:bodyPr>
            <a:normAutofit/>
          </a:bodyPr>
          <a:lstStyle/>
          <a:p>
            <a:pPr algn="ctr"/>
            <a:r>
              <a:rPr lang="en-US" sz="4000" spc="-19" dirty="0">
                <a:effectLst/>
                <a:latin typeface="Times New Roman" pitchFamily="18" charset="0"/>
                <a:cs typeface="Times New Roman" pitchFamily="18" charset="0"/>
              </a:rPr>
              <a:t>Evaluation</a:t>
            </a:r>
            <a:r>
              <a:rPr lang="en-US" sz="4000" dirty="0">
                <a:effectLst/>
                <a:latin typeface="Times New Roman" pitchFamily="18" charset="0"/>
                <a:cs typeface="Times New Roman" pitchFamily="18" charset="0"/>
              </a:rPr>
              <a:t> </a:t>
            </a:r>
            <a:r>
              <a:rPr lang="en-US" sz="4000" spc="-19" dirty="0">
                <a:effectLst/>
                <a:latin typeface="Times New Roman" pitchFamily="18" charset="0"/>
                <a:cs typeface="Times New Roman" pitchFamily="18" charset="0"/>
              </a:rPr>
              <a:t>Metrics</a:t>
            </a:r>
          </a:p>
        </p:txBody>
      </p:sp>
      <p:sp>
        <p:nvSpPr>
          <p:cNvPr id="4" name="TextBox 3">
            <a:extLst>
              <a:ext uri="{FF2B5EF4-FFF2-40B4-BE49-F238E27FC236}">
                <a16:creationId xmlns:a16="http://schemas.microsoft.com/office/drawing/2014/main" id="{34EC0991-B0D6-2762-DF9B-B5A7576C82DA}"/>
              </a:ext>
            </a:extLst>
          </p:cNvPr>
          <p:cNvSpPr txBox="1"/>
          <p:nvPr/>
        </p:nvSpPr>
        <p:spPr>
          <a:xfrm>
            <a:off x="0" y="1628800"/>
            <a:ext cx="9144000" cy="6555641"/>
          </a:xfrm>
          <a:prstGeom prst="rect">
            <a:avLst/>
          </a:prstGeom>
          <a:noFill/>
        </p:spPr>
        <p:txBody>
          <a:bodyPr wrap="square" rtlCol="0">
            <a:spAutoFit/>
          </a:bodyPr>
          <a:lstStyle/>
          <a:p>
            <a:r>
              <a:rPr lang="en-US" sz="2000" b="0" i="0" dirty="0">
                <a:solidFill>
                  <a:srgbClr val="1D2129"/>
                </a:solidFill>
                <a:effectLst/>
                <a:latin typeface="Times New Roman" pitchFamily="18" charset="0"/>
                <a:cs typeface="Times New Roman" pitchFamily="18" charset="0"/>
              </a:rPr>
              <a:t>Evaluation metrics are used to measure the quality of the statistical or </a:t>
            </a:r>
            <a:r>
              <a:rPr lang="en-US" sz="2000" dirty="0">
                <a:solidFill>
                  <a:srgbClr val="1D2129"/>
                </a:solidFill>
                <a:latin typeface="Times New Roman" pitchFamily="18" charset="0"/>
                <a:cs typeface="Times New Roman" pitchFamily="18" charset="0"/>
                <a:hlinkClick r:id="rId2">
                  <a:extLst>
                    <a:ext uri="{A12FA001-AC4F-418D-AE19-62706E023703}">
                      <ahyp:hlinkClr xmlns:ahyp="http://schemas.microsoft.com/office/drawing/2018/hyperlinkcolor" val="tx"/>
                    </a:ext>
                  </a:extLst>
                </a:hlinkClick>
              </a:rPr>
              <a:t>machine</a:t>
            </a:r>
            <a:r>
              <a:rPr lang="en-US" sz="2000" b="0" i="0" u="none" strike="noStrike" dirty="0">
                <a:effectLst/>
                <a:latin typeface="Times New Roman" pitchFamily="18" charset="0"/>
                <a:cs typeface="Times New Roman" pitchFamily="18" charset="0"/>
                <a:hlinkClick r:id="rId2"/>
              </a:rPr>
              <a:t> </a:t>
            </a:r>
            <a:r>
              <a:rPr lang="en-US" sz="2000" dirty="0">
                <a:solidFill>
                  <a:srgbClr val="1D2129"/>
                </a:solidFill>
                <a:latin typeface="Times New Roman" pitchFamily="18" charset="0"/>
                <a:cs typeface="Times New Roman" pitchFamily="18" charset="0"/>
                <a:hlinkClick r:id="rId2">
                  <a:extLst>
                    <a:ext uri="{A12FA001-AC4F-418D-AE19-62706E023703}">
                      <ahyp:hlinkClr xmlns:ahyp="http://schemas.microsoft.com/office/drawing/2018/hyperlinkcolor" val="tx"/>
                    </a:ext>
                  </a:extLst>
                </a:hlinkClick>
              </a:rPr>
              <a:t>learning</a:t>
            </a:r>
            <a:r>
              <a:rPr lang="en-US" sz="2000" b="0" i="0" dirty="0">
                <a:solidFill>
                  <a:srgbClr val="1D2129"/>
                </a:solidFill>
                <a:effectLst/>
                <a:latin typeface="Times New Roman" pitchFamily="18" charset="0"/>
                <a:cs typeface="Times New Roman" pitchFamily="18" charset="0"/>
              </a:rPr>
              <a:t> model. Evaluating machine learning models or algorithms is essential for any project. There are many different types of evaluation metrics available to test a model.</a:t>
            </a:r>
          </a:p>
          <a:p>
            <a:endParaRPr lang="en-US" sz="2000" dirty="0">
              <a:solidFill>
                <a:srgbClr val="1D2129"/>
              </a:solidFill>
              <a:latin typeface="Times New Roman" pitchFamily="18" charset="0"/>
              <a:cs typeface="Times New Roman" pitchFamily="18" charset="0"/>
            </a:endParaRPr>
          </a:p>
          <a:p>
            <a:pPr algn="l"/>
            <a:r>
              <a:rPr lang="en-US" sz="2000" b="0" i="0" dirty="0">
                <a:solidFill>
                  <a:srgbClr val="222222"/>
                </a:solidFill>
                <a:effectLst/>
                <a:latin typeface="Times New Roman" pitchFamily="18" charset="0"/>
                <a:cs typeface="Times New Roman" pitchFamily="18" charset="0"/>
              </a:rPr>
              <a:t>Why We require Evaluation Metrics?</a:t>
            </a:r>
          </a:p>
          <a:p>
            <a:pPr algn="l"/>
            <a:endParaRPr lang="en-US" sz="2000" b="0" i="0" dirty="0">
              <a:solidFill>
                <a:srgbClr val="222222"/>
              </a:solidFill>
              <a:effectLst/>
              <a:latin typeface="Times New Roman" pitchFamily="18" charset="0"/>
              <a:cs typeface="Times New Roman" pitchFamily="18" charset="0"/>
            </a:endParaRPr>
          </a:p>
          <a:p>
            <a:pPr algn="l"/>
            <a:r>
              <a:rPr lang="en-US" sz="2000" b="0" i="0" dirty="0">
                <a:solidFill>
                  <a:srgbClr val="222222"/>
                </a:solidFill>
                <a:effectLst/>
                <a:latin typeface="Times New Roman" pitchFamily="18" charset="0"/>
                <a:cs typeface="Times New Roman" pitchFamily="18" charset="0"/>
              </a:rPr>
              <a:t>Most beginners and practitioners most of the time do not bother about the model performance. The talk is about building a well-generalized model, Machine learning model cannot have 100 per cent efficiency otherwise the model is known as a biased model. which further includes the concept of overfitting and underfitting.</a:t>
            </a:r>
          </a:p>
          <a:p>
            <a:endParaRPr lang="en-US" sz="2000" dirty="0">
              <a:solidFill>
                <a:srgbClr val="1D2129"/>
              </a:solidFill>
              <a:latin typeface="Times New Roman" pitchFamily="18" charset="0"/>
              <a:cs typeface="Times New Roman" pitchFamily="18" charset="0"/>
            </a:endParaRPr>
          </a:p>
          <a:p>
            <a:pPr algn="l"/>
            <a:r>
              <a:rPr lang="en-US" sz="2000" b="0" i="0" dirty="0">
                <a:solidFill>
                  <a:srgbClr val="222222"/>
                </a:solidFill>
                <a:effectLst/>
                <a:latin typeface="Times New Roman" pitchFamily="18" charset="0"/>
                <a:cs typeface="Times New Roman" pitchFamily="18" charset="0"/>
              </a:rPr>
              <a:t>It is necessary to obtain the accuracy on training data, But it is also important to get a genuine and approximate result on unseen data otherwise Model is of no use.</a:t>
            </a:r>
          </a:p>
          <a:p>
            <a:pPr algn="l"/>
            <a:endParaRPr lang="en-US" sz="2000" b="0" i="0" dirty="0">
              <a:solidFill>
                <a:srgbClr val="222222"/>
              </a:solidFill>
              <a:effectLst/>
              <a:latin typeface="Times New Roman" pitchFamily="18" charset="0"/>
              <a:cs typeface="Times New Roman" pitchFamily="18" charset="0"/>
            </a:endParaRPr>
          </a:p>
          <a:p>
            <a:endParaRPr lang="en-US" sz="2000" dirty="0">
              <a:solidFill>
                <a:srgbClr val="1D2129"/>
              </a:solidFill>
              <a:latin typeface="Times New Roman" pitchFamily="18" charset="0"/>
              <a:cs typeface="Times New Roman" pitchFamily="18" charset="0"/>
            </a:endParaRPr>
          </a:p>
          <a:p>
            <a:endParaRPr lang="en-US" sz="2000" dirty="0">
              <a:solidFill>
                <a:srgbClr val="1D2129"/>
              </a:solidFill>
              <a:latin typeface="Times New Roman" pitchFamily="18" charset="0"/>
              <a:cs typeface="Times New Roman" pitchFamily="18" charset="0"/>
            </a:endParaRPr>
          </a:p>
          <a:p>
            <a:endParaRPr lang="en-US" sz="2000" dirty="0">
              <a:solidFill>
                <a:srgbClr val="1D2129"/>
              </a:solidFill>
              <a:latin typeface="Times New Roman" pitchFamily="18" charset="0"/>
              <a:cs typeface="Times New Roman" pitchFamily="18" charset="0"/>
            </a:endParaRPr>
          </a:p>
          <a:p>
            <a:endParaRPr lang="en-US" sz="2000" dirty="0">
              <a:solidFill>
                <a:srgbClr val="1D2129"/>
              </a:solidFill>
              <a:latin typeface="Times New Roman" pitchFamily="18" charset="0"/>
              <a:cs typeface="Times New Roman" pitchFamily="18" charset="0"/>
            </a:endParaRPr>
          </a:p>
          <a:p>
            <a:endParaRPr lang="en-US" sz="2000" dirty="0">
              <a:solidFill>
                <a:srgbClr val="1D2129"/>
              </a:solidFill>
              <a:latin typeface="Times New Roman" pitchFamily="18" charset="0"/>
              <a:cs typeface="Times New Roman" pitchFamily="18" charset="0"/>
            </a:endParaRPr>
          </a:p>
          <a:p>
            <a:endParaRPr lang="en-US" sz="2000" dirty="0">
              <a:solidFill>
                <a:srgbClr val="1D2129"/>
              </a:solidFill>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012469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772816"/>
            <a:ext cx="8229600" cy="3531848"/>
          </a:xfrm>
        </p:spPr>
        <p:txBody>
          <a:bodyPr>
            <a:normAutofit/>
          </a:bodyPr>
          <a:lstStyle/>
          <a:p>
            <a:r>
              <a:rPr lang="en-US" sz="2000" dirty="0">
                <a:solidFill>
                  <a:srgbClr val="222222"/>
                </a:solidFill>
                <a:latin typeface="Times New Roman" pitchFamily="18" charset="0"/>
                <a:cs typeface="Times New Roman" pitchFamily="18" charset="0"/>
              </a:rPr>
              <a:t>So to build and deploy a generalized model we require to Evaluate the model on different metrics which helps us to better optimize the performance, fine-tune it, and obtain a better result.</a:t>
            </a:r>
          </a:p>
          <a:p>
            <a:endParaRPr lang="en-US" sz="2000" dirty="0">
              <a:solidFill>
                <a:srgbClr val="222222"/>
              </a:solidFill>
              <a:latin typeface="Times New Roman" pitchFamily="18" charset="0"/>
              <a:cs typeface="Times New Roman" pitchFamily="18" charset="0"/>
            </a:endParaRPr>
          </a:p>
          <a:p>
            <a:r>
              <a:rPr lang="en-US" sz="2000" dirty="0">
                <a:solidFill>
                  <a:srgbClr val="222222"/>
                </a:solidFill>
                <a:latin typeface="Times New Roman" pitchFamily="18" charset="0"/>
                <a:cs typeface="Times New Roman" pitchFamily="18" charset="0"/>
              </a:rPr>
              <a:t>If one metric is perfect, there is no need for multiple metrics. To understand the benefits and disadvantages of Evaluation metrics because different evaluation metric fits on a different set of a dataset.</a:t>
            </a:r>
          </a:p>
          <a:p>
            <a:endParaRPr lang="en-US" sz="2000" dirty="0"/>
          </a:p>
        </p:txBody>
      </p:sp>
      <p:sp>
        <p:nvSpPr>
          <p:cNvPr id="3" name="Title 2"/>
          <p:cNvSpPr>
            <a:spLocks noGrp="1"/>
          </p:cNvSpPr>
          <p:nvPr>
            <p:ph type="title"/>
          </p:nvPr>
        </p:nvSpPr>
        <p:spPr>
          <a:xfrm>
            <a:off x="2195736" y="260648"/>
            <a:ext cx="4834880" cy="1143000"/>
          </a:xfrm>
        </p:spPr>
        <p:txBody>
          <a:bodyPr>
            <a:normAutofit/>
          </a:bodyPr>
          <a:lstStyle/>
          <a:p>
            <a:r>
              <a:rPr lang="en-US" sz="4000" spc="-19" dirty="0">
                <a:effectLst/>
                <a:latin typeface="Times New Roman" pitchFamily="18" charset="0"/>
                <a:cs typeface="Times New Roman" pitchFamily="18" charset="0"/>
              </a:rPr>
              <a:t>Evaluation</a:t>
            </a:r>
            <a:r>
              <a:rPr lang="en-US" sz="4000" dirty="0">
                <a:effectLst/>
                <a:latin typeface="Times New Roman" pitchFamily="18" charset="0"/>
                <a:cs typeface="Times New Roman" pitchFamily="18" charset="0"/>
              </a:rPr>
              <a:t> </a:t>
            </a:r>
            <a:r>
              <a:rPr lang="en-US" sz="4000" spc="-19" dirty="0">
                <a:effectLst/>
                <a:latin typeface="Times New Roman" pitchFamily="18" charset="0"/>
                <a:cs typeface="Times New Roman" pitchFamily="18" charset="0"/>
              </a:rPr>
              <a:t>Metrics</a:t>
            </a:r>
            <a:endParaRPr lang="en-US" sz="4000" dirty="0">
              <a:effectLst/>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BE48-8E28-356C-F5FB-BD9FF3D65796}"/>
              </a:ext>
            </a:extLst>
          </p:cNvPr>
          <p:cNvSpPr>
            <a:spLocks noGrp="1"/>
          </p:cNvSpPr>
          <p:nvPr>
            <p:ph type="title"/>
          </p:nvPr>
        </p:nvSpPr>
        <p:spPr/>
        <p:txBody>
          <a:bodyPr>
            <a:normAutofit/>
          </a:bodyPr>
          <a:lstStyle/>
          <a:p>
            <a:pPr algn="ctr"/>
            <a:r>
              <a:rPr lang="en-US" sz="4000" spc="-19" dirty="0">
                <a:effectLst/>
                <a:latin typeface="Times New Roman" pitchFamily="18" charset="0"/>
                <a:cs typeface="Times New Roman" pitchFamily="18" charset="0"/>
              </a:rPr>
              <a:t>Different</a:t>
            </a:r>
            <a:r>
              <a:rPr lang="en-US" sz="4000" i="0" dirty="0">
                <a:solidFill>
                  <a:srgbClr val="222222"/>
                </a:solidFill>
                <a:effectLst/>
                <a:latin typeface="Times New Roman" pitchFamily="18" charset="0"/>
                <a:cs typeface="Times New Roman" pitchFamily="18" charset="0"/>
              </a:rPr>
              <a:t>  </a:t>
            </a:r>
            <a:r>
              <a:rPr lang="en-US" sz="4000" spc="-19" dirty="0">
                <a:effectLst/>
                <a:latin typeface="Times New Roman" pitchFamily="18" charset="0"/>
                <a:cs typeface="Times New Roman" pitchFamily="18" charset="0"/>
              </a:rPr>
              <a:t>Evaluation</a:t>
            </a:r>
            <a:r>
              <a:rPr lang="en-US" sz="4000" i="0" dirty="0">
                <a:solidFill>
                  <a:srgbClr val="222222"/>
                </a:solidFill>
                <a:effectLst/>
                <a:latin typeface="Times New Roman" pitchFamily="18" charset="0"/>
                <a:cs typeface="Times New Roman" pitchFamily="18" charset="0"/>
              </a:rPr>
              <a:t> </a:t>
            </a:r>
            <a:r>
              <a:rPr lang="en-US" sz="4000" spc="-19" dirty="0">
                <a:effectLst/>
                <a:latin typeface="Times New Roman" pitchFamily="18" charset="0"/>
                <a:cs typeface="Times New Roman" pitchFamily="18" charset="0"/>
              </a:rPr>
              <a:t>metrics</a:t>
            </a:r>
          </a:p>
        </p:txBody>
      </p:sp>
      <p:sp>
        <p:nvSpPr>
          <p:cNvPr id="3" name="TextBox 2">
            <a:extLst>
              <a:ext uri="{FF2B5EF4-FFF2-40B4-BE49-F238E27FC236}">
                <a16:creationId xmlns:a16="http://schemas.microsoft.com/office/drawing/2014/main" id="{79FECFFE-488D-2EDE-04CC-1FF8FF386E9B}"/>
              </a:ext>
            </a:extLst>
          </p:cNvPr>
          <p:cNvSpPr txBox="1"/>
          <p:nvPr/>
        </p:nvSpPr>
        <p:spPr>
          <a:xfrm>
            <a:off x="0" y="2060848"/>
            <a:ext cx="9144000" cy="4093428"/>
          </a:xfrm>
          <a:prstGeom prst="rect">
            <a:avLst/>
          </a:prstGeom>
          <a:noFill/>
        </p:spPr>
        <p:txBody>
          <a:bodyPr wrap="square" rtlCol="0">
            <a:spAutoFit/>
          </a:bodyPr>
          <a:lstStyle/>
          <a:p>
            <a:pPr algn="l"/>
            <a:r>
              <a:rPr lang="en-US" sz="2000" b="1" i="0" dirty="0">
                <a:solidFill>
                  <a:srgbClr val="222222"/>
                </a:solidFill>
                <a:effectLst/>
                <a:latin typeface="Times New Roman" pitchFamily="18" charset="0"/>
                <a:cs typeface="Times New Roman" pitchFamily="18" charset="0"/>
              </a:rPr>
              <a:t>1) Mean Absolute Error(MAE)</a:t>
            </a:r>
            <a:endParaRPr lang="en-US" sz="2000" b="0" i="0" dirty="0">
              <a:solidFill>
                <a:srgbClr val="222222"/>
              </a:solidFill>
              <a:effectLst/>
              <a:latin typeface="Times New Roman" pitchFamily="18" charset="0"/>
              <a:cs typeface="Times New Roman" pitchFamily="18" charset="0"/>
            </a:endParaRPr>
          </a:p>
          <a:p>
            <a:pPr algn="l"/>
            <a:r>
              <a:rPr lang="en-US" sz="2000" b="0" i="0" dirty="0">
                <a:solidFill>
                  <a:srgbClr val="222222"/>
                </a:solidFill>
                <a:effectLst/>
                <a:latin typeface="Times New Roman" pitchFamily="18" charset="0"/>
                <a:cs typeface="Times New Roman" pitchFamily="18" charset="0"/>
              </a:rPr>
              <a:t>MAE is a very simple metric which calculates the absolute difference between actual and predicted values.</a:t>
            </a:r>
          </a:p>
          <a:p>
            <a:pPr algn="l"/>
            <a:endParaRPr lang="en-US" sz="2000" dirty="0">
              <a:solidFill>
                <a:srgbClr val="222222"/>
              </a:solidFill>
              <a:latin typeface="Times New Roman" pitchFamily="18" charset="0"/>
              <a:cs typeface="Times New Roman" pitchFamily="18" charset="0"/>
            </a:endParaRPr>
          </a:p>
          <a:p>
            <a:r>
              <a:rPr lang="en-US" sz="2000" b="1" dirty="0">
                <a:solidFill>
                  <a:srgbClr val="222222"/>
                </a:solidFill>
                <a:latin typeface="Times New Roman" pitchFamily="18" charset="0"/>
                <a:cs typeface="Times New Roman" pitchFamily="18" charset="0"/>
              </a:rPr>
              <a:t>2) Mean Squared Error(MSE)</a:t>
            </a:r>
          </a:p>
          <a:p>
            <a:pPr algn="l"/>
            <a:r>
              <a:rPr lang="en-US" sz="2000" b="0" i="0" dirty="0">
                <a:solidFill>
                  <a:srgbClr val="222222"/>
                </a:solidFill>
                <a:effectLst/>
                <a:latin typeface="Times New Roman" pitchFamily="18" charset="0"/>
                <a:cs typeface="Times New Roman" pitchFamily="18" charset="0"/>
              </a:rPr>
              <a:t>MSE is a most used and very simple metric with a little bit of change in mean absolute error. Mean squared error states that finding the squared difference between actual and predicted value.</a:t>
            </a:r>
          </a:p>
          <a:p>
            <a:pPr algn="l"/>
            <a:endParaRPr lang="en-US" sz="2000" b="0" i="0" dirty="0">
              <a:solidFill>
                <a:srgbClr val="222222"/>
              </a:solidFill>
              <a:effectLst/>
              <a:latin typeface="Times New Roman" pitchFamily="18" charset="0"/>
              <a:cs typeface="Times New Roman" pitchFamily="18" charset="0"/>
            </a:endParaRPr>
          </a:p>
          <a:p>
            <a:pPr algn="l"/>
            <a:r>
              <a:rPr lang="en-US" sz="2000" b="1" i="0" dirty="0">
                <a:solidFill>
                  <a:srgbClr val="222222"/>
                </a:solidFill>
                <a:effectLst/>
                <a:latin typeface="Times New Roman" pitchFamily="18" charset="0"/>
                <a:cs typeface="Times New Roman" pitchFamily="18" charset="0"/>
              </a:rPr>
              <a:t>3) Root Mean Squared Error(RMSE)</a:t>
            </a:r>
            <a:endParaRPr lang="en-US" sz="2000" b="0" i="0" dirty="0">
              <a:solidFill>
                <a:srgbClr val="222222"/>
              </a:solidFill>
              <a:effectLst/>
              <a:latin typeface="Times New Roman" pitchFamily="18" charset="0"/>
              <a:cs typeface="Times New Roman" pitchFamily="18" charset="0"/>
            </a:endParaRPr>
          </a:p>
          <a:p>
            <a:pPr algn="l"/>
            <a:r>
              <a:rPr lang="en-US" sz="2000" b="0" i="0" dirty="0">
                <a:solidFill>
                  <a:srgbClr val="222222"/>
                </a:solidFill>
                <a:effectLst/>
                <a:latin typeface="Times New Roman" pitchFamily="18" charset="0"/>
                <a:cs typeface="Times New Roman" pitchFamily="18" charset="0"/>
              </a:rPr>
              <a:t>As RMSE is clear by the name itself, that it is a simple square root of mean squared error.</a:t>
            </a:r>
          </a:p>
          <a:p>
            <a:pPr algn="l"/>
            <a:endParaRPr lang="en-US" sz="2000" dirty="0">
              <a:solidFill>
                <a:srgbClr val="222222"/>
              </a:solidFill>
              <a:latin typeface="Times New Roman" pitchFamily="18" charset="0"/>
              <a:cs typeface="Times New Roman" pitchFamily="18" charset="0"/>
            </a:endParaRPr>
          </a:p>
        </p:txBody>
      </p:sp>
    </p:spTree>
    <p:extLst>
      <p:ext uri="{BB962C8B-B14F-4D97-AF65-F5344CB8AC3E}">
        <p14:creationId xmlns:p14="http://schemas.microsoft.com/office/powerpoint/2010/main" val="1125266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a:solidFill>
                  <a:srgbClr val="222222"/>
                </a:solidFill>
                <a:latin typeface="Times New Roman" pitchFamily="18" charset="0"/>
                <a:cs typeface="Times New Roman" pitchFamily="18" charset="0"/>
              </a:rPr>
              <a:t>4) </a:t>
            </a:r>
            <a:r>
              <a:rPr lang="en-US" sz="2000" b="1" dirty="0">
                <a:solidFill>
                  <a:srgbClr val="222222"/>
                </a:solidFill>
                <a:latin typeface="Times New Roman" pitchFamily="18" charset="0"/>
                <a:cs typeface="Times New Roman" pitchFamily="18" charset="0"/>
              </a:rPr>
              <a:t>R Squared (R2)</a:t>
            </a:r>
          </a:p>
          <a:p>
            <a:pPr>
              <a:buNone/>
            </a:pPr>
            <a:r>
              <a:rPr lang="en-US" sz="2000" dirty="0">
                <a:solidFill>
                  <a:srgbClr val="222222"/>
                </a:solidFill>
                <a:latin typeface="Times New Roman" pitchFamily="18" charset="0"/>
                <a:cs typeface="Times New Roman" pitchFamily="18" charset="0"/>
              </a:rPr>
              <a:t>    R2 score is a metric that tells the performance of your model, not the loss in an absolute sense that how many wells did your model perform.</a:t>
            </a:r>
          </a:p>
          <a:p>
            <a:endParaRPr lang="en-US" sz="2000" dirty="0">
              <a:solidFill>
                <a:srgbClr val="222222"/>
              </a:solidFill>
              <a:latin typeface="Times New Roman" pitchFamily="18" charset="0"/>
              <a:cs typeface="Times New Roman" pitchFamily="18" charset="0"/>
            </a:endParaRPr>
          </a:p>
          <a:p>
            <a:r>
              <a:rPr lang="en-US" sz="2000" dirty="0">
                <a:solidFill>
                  <a:srgbClr val="222222"/>
                </a:solidFill>
                <a:latin typeface="Times New Roman" pitchFamily="18" charset="0"/>
                <a:cs typeface="Times New Roman" pitchFamily="18" charset="0"/>
              </a:rPr>
              <a:t>5) </a:t>
            </a:r>
            <a:r>
              <a:rPr lang="en-US" sz="2000" b="1" dirty="0">
                <a:solidFill>
                  <a:srgbClr val="222222"/>
                </a:solidFill>
                <a:latin typeface="Times New Roman" pitchFamily="18" charset="0"/>
                <a:cs typeface="Times New Roman" pitchFamily="18" charset="0"/>
              </a:rPr>
              <a:t>Adjusted R2 </a:t>
            </a:r>
          </a:p>
          <a:p>
            <a:endParaRPr lang="en-US" sz="2000" b="1" dirty="0">
              <a:solidFill>
                <a:srgbClr val="222222"/>
              </a:solidFill>
              <a:latin typeface="Times New Roman" pitchFamily="18" charset="0"/>
              <a:cs typeface="Times New Roman" pitchFamily="18" charset="0"/>
            </a:endParaRPr>
          </a:p>
          <a:p>
            <a:pPr>
              <a:buNone/>
            </a:pPr>
            <a:r>
              <a:rPr lang="en-US" sz="2000" dirty="0">
                <a:solidFill>
                  <a:srgbClr val="222222"/>
                </a:solidFill>
                <a:latin typeface="Times New Roman" pitchFamily="18" charset="0"/>
                <a:cs typeface="Times New Roman" pitchFamily="18" charset="0"/>
              </a:rPr>
              <a:t>     Adjusted R2 </a:t>
            </a:r>
            <a:r>
              <a:rPr lang="en-US" sz="2000" dirty="0">
                <a:solidFill>
                  <a:srgbClr val="161616"/>
                </a:solidFill>
                <a:latin typeface="Times New Roman" pitchFamily="18" charset="0"/>
                <a:cs typeface="Times New Roman" pitchFamily="18" charset="0"/>
              </a:rPr>
              <a:t>is a corrected goodness-of-fit (model accuracy) measure for linear models. It identifies the percentage of variance in the target field that is explained by the input or inputs.</a:t>
            </a:r>
            <a:endParaRPr lang="en-US" sz="2000" dirty="0">
              <a:solidFill>
                <a:srgbClr val="222222"/>
              </a:solidFill>
              <a:latin typeface="Times New Roman" pitchFamily="18" charset="0"/>
              <a:cs typeface="Times New Roman" pitchFamily="18" charset="0"/>
            </a:endParaRPr>
          </a:p>
          <a:p>
            <a:endParaRPr lang="en-US" sz="2000" dirty="0">
              <a:solidFill>
                <a:srgbClr val="222222"/>
              </a:solidFill>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dirty="0"/>
          </a:p>
        </p:txBody>
      </p:sp>
      <p:sp>
        <p:nvSpPr>
          <p:cNvPr id="3" name="Title 2"/>
          <p:cNvSpPr>
            <a:spLocks noGrp="1"/>
          </p:cNvSpPr>
          <p:nvPr>
            <p:ph type="title"/>
          </p:nvPr>
        </p:nvSpPr>
        <p:spPr/>
        <p:txBody>
          <a:bodyPr/>
          <a:lstStyle/>
          <a:p>
            <a:r>
              <a:rPr lang="en-US" sz="4400" spc="-19" dirty="0">
                <a:effectLst/>
                <a:latin typeface="Times New Roman" pitchFamily="18" charset="0"/>
                <a:cs typeface="Times New Roman" pitchFamily="18" charset="0"/>
              </a:rPr>
              <a:t>Different</a:t>
            </a:r>
            <a:r>
              <a:rPr lang="en-US" sz="4400" dirty="0">
                <a:solidFill>
                  <a:srgbClr val="222222"/>
                </a:solidFill>
                <a:effectLst/>
                <a:latin typeface="Times New Roman" pitchFamily="18" charset="0"/>
                <a:cs typeface="Times New Roman" pitchFamily="18" charset="0"/>
              </a:rPr>
              <a:t>  </a:t>
            </a:r>
            <a:r>
              <a:rPr lang="en-US" sz="4400" spc="-19" dirty="0">
                <a:effectLst/>
                <a:latin typeface="Times New Roman" pitchFamily="18" charset="0"/>
                <a:cs typeface="Times New Roman" pitchFamily="18" charset="0"/>
              </a:rPr>
              <a:t>Evaluation</a:t>
            </a:r>
            <a:r>
              <a:rPr lang="en-US" sz="4400" dirty="0">
                <a:solidFill>
                  <a:srgbClr val="222222"/>
                </a:solidFill>
                <a:effectLst/>
                <a:latin typeface="Times New Roman" pitchFamily="18" charset="0"/>
                <a:cs typeface="Times New Roman" pitchFamily="18" charset="0"/>
              </a:rPr>
              <a:t> </a:t>
            </a:r>
            <a:r>
              <a:rPr lang="en-US" sz="4400" spc="-19" dirty="0">
                <a:effectLst/>
                <a:latin typeface="Times New Roman" pitchFamily="18" charset="0"/>
                <a:cs typeface="Times New Roman" pitchFamily="18" charset="0"/>
              </a:rPr>
              <a:t>metrics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7864" y="476672"/>
            <a:ext cx="2592288" cy="625652"/>
          </a:xfrm>
          <a:prstGeom prst="rect">
            <a:avLst/>
          </a:prstGeom>
        </p:spPr>
        <p:txBody>
          <a:bodyPr vert="horz" wrap="square" lIns="0" tIns="10001" rIns="0" bIns="0" rtlCol="0">
            <a:spAutoFit/>
          </a:bodyPr>
          <a:lstStyle/>
          <a:p>
            <a:pPr marL="9525">
              <a:spcBef>
                <a:spcPts val="79"/>
              </a:spcBef>
            </a:pPr>
            <a:r>
              <a:rPr sz="4000" spc="-8" dirty="0">
                <a:effectLst/>
                <a:latin typeface="Times New Roman" pitchFamily="18" charset="0"/>
                <a:cs typeface="Times New Roman" pitchFamily="18" charset="0"/>
              </a:rPr>
              <a:t>CONTENT</a:t>
            </a:r>
          </a:p>
        </p:txBody>
      </p:sp>
      <p:sp>
        <p:nvSpPr>
          <p:cNvPr id="3" name="object 3"/>
          <p:cNvSpPr txBox="1"/>
          <p:nvPr/>
        </p:nvSpPr>
        <p:spPr>
          <a:xfrm>
            <a:off x="838200" y="1447801"/>
            <a:ext cx="4698683" cy="4095800"/>
          </a:xfrm>
          <a:prstGeom prst="rect">
            <a:avLst/>
          </a:prstGeom>
        </p:spPr>
        <p:txBody>
          <a:bodyPr vert="horz" wrap="square" lIns="0" tIns="43814" rIns="0" bIns="0" rtlCol="0">
            <a:spAutoFit/>
          </a:bodyPr>
          <a:lstStyle/>
          <a:p>
            <a:pPr marL="266700" indent="-257175">
              <a:lnSpc>
                <a:spcPct val="150000"/>
              </a:lnSpc>
              <a:spcBef>
                <a:spcPts val="344"/>
              </a:spcBef>
              <a:buFont typeface="Arial"/>
              <a:buChar char="•"/>
              <a:tabLst>
                <a:tab pos="266224" algn="l"/>
                <a:tab pos="266700" algn="l"/>
              </a:tabLst>
            </a:pPr>
            <a:r>
              <a:rPr sz="2400" spc="-8" dirty="0">
                <a:latin typeface="Times New Roman" pitchFamily="18" charset="0"/>
                <a:cs typeface="Times New Roman" pitchFamily="18" charset="0"/>
              </a:rPr>
              <a:t>Introduction</a:t>
            </a:r>
            <a:endParaRPr sz="2400" dirty="0">
              <a:latin typeface="Times New Roman" pitchFamily="18" charset="0"/>
              <a:cs typeface="Times New Roman" pitchFamily="18" charset="0"/>
            </a:endParaRPr>
          </a:p>
          <a:p>
            <a:pPr marL="266700" indent="-257175">
              <a:lnSpc>
                <a:spcPct val="150000"/>
              </a:lnSpc>
              <a:spcBef>
                <a:spcPts val="270"/>
              </a:spcBef>
              <a:buFont typeface="Arial"/>
              <a:buChar char="•"/>
              <a:tabLst>
                <a:tab pos="266224" algn="l"/>
                <a:tab pos="266700" algn="l"/>
              </a:tabLst>
            </a:pPr>
            <a:r>
              <a:rPr sz="2400" spc="-8" dirty="0">
                <a:latin typeface="Times New Roman" pitchFamily="18" charset="0"/>
                <a:cs typeface="Times New Roman" pitchFamily="18" charset="0"/>
              </a:rPr>
              <a:t>Problem</a:t>
            </a:r>
            <a:r>
              <a:rPr sz="2400" spc="-4" dirty="0">
                <a:latin typeface="Times New Roman" pitchFamily="18" charset="0"/>
                <a:cs typeface="Times New Roman" pitchFamily="18" charset="0"/>
              </a:rPr>
              <a:t> </a:t>
            </a:r>
            <a:r>
              <a:rPr sz="2400" spc="-19" dirty="0">
                <a:latin typeface="Times New Roman" pitchFamily="18" charset="0"/>
                <a:cs typeface="Times New Roman" pitchFamily="18" charset="0"/>
              </a:rPr>
              <a:t>statement</a:t>
            </a:r>
            <a:endParaRPr sz="2400" dirty="0">
              <a:latin typeface="Times New Roman" pitchFamily="18" charset="0"/>
              <a:cs typeface="Times New Roman" pitchFamily="18" charset="0"/>
            </a:endParaRPr>
          </a:p>
          <a:p>
            <a:pPr marL="266700" indent="-257175">
              <a:lnSpc>
                <a:spcPct val="150000"/>
              </a:lnSpc>
              <a:spcBef>
                <a:spcPts val="270"/>
              </a:spcBef>
              <a:buFont typeface="Arial"/>
              <a:buChar char="•"/>
              <a:tabLst>
                <a:tab pos="266224" algn="l"/>
                <a:tab pos="266700" algn="l"/>
              </a:tabLst>
            </a:pPr>
            <a:r>
              <a:rPr sz="2400" spc="-15" dirty="0">
                <a:latin typeface="Times New Roman" pitchFamily="18" charset="0"/>
                <a:cs typeface="Times New Roman" pitchFamily="18" charset="0"/>
              </a:rPr>
              <a:t>Data</a:t>
            </a:r>
            <a:r>
              <a:rPr sz="2400" spc="-8" dirty="0">
                <a:latin typeface="Times New Roman" pitchFamily="18" charset="0"/>
                <a:cs typeface="Times New Roman" pitchFamily="18" charset="0"/>
              </a:rPr>
              <a:t> </a:t>
            </a:r>
            <a:r>
              <a:rPr sz="2400" spc="-4" dirty="0">
                <a:latin typeface="Times New Roman" pitchFamily="18" charset="0"/>
                <a:cs typeface="Times New Roman" pitchFamily="18" charset="0"/>
              </a:rPr>
              <a:t>summary</a:t>
            </a:r>
            <a:endParaRPr sz="2400" dirty="0">
              <a:latin typeface="Times New Roman" pitchFamily="18" charset="0"/>
              <a:cs typeface="Times New Roman" pitchFamily="18" charset="0"/>
            </a:endParaRPr>
          </a:p>
          <a:p>
            <a:pPr marL="266700" indent="-257175">
              <a:lnSpc>
                <a:spcPct val="150000"/>
              </a:lnSpc>
              <a:spcBef>
                <a:spcPts val="270"/>
              </a:spcBef>
              <a:buFont typeface="Arial"/>
              <a:buChar char="•"/>
              <a:tabLst>
                <a:tab pos="266224" algn="l"/>
                <a:tab pos="266700" algn="l"/>
              </a:tabLst>
            </a:pPr>
            <a:r>
              <a:rPr sz="2400" spc="-11" dirty="0">
                <a:latin typeface="Times New Roman" pitchFamily="18" charset="0"/>
                <a:cs typeface="Times New Roman" pitchFamily="18" charset="0"/>
              </a:rPr>
              <a:t>Exploratory </a:t>
            </a:r>
            <a:r>
              <a:rPr sz="2400" spc="-15" dirty="0">
                <a:latin typeface="Times New Roman" pitchFamily="18" charset="0"/>
                <a:cs typeface="Times New Roman" pitchFamily="18" charset="0"/>
              </a:rPr>
              <a:t>Data </a:t>
            </a:r>
            <a:r>
              <a:rPr sz="2400" spc="-8" dirty="0">
                <a:latin typeface="Times New Roman" pitchFamily="18" charset="0"/>
                <a:cs typeface="Times New Roman" pitchFamily="18" charset="0"/>
              </a:rPr>
              <a:t>Analysis</a:t>
            </a:r>
            <a:r>
              <a:rPr sz="2400" spc="8" dirty="0">
                <a:latin typeface="Times New Roman" pitchFamily="18" charset="0"/>
                <a:cs typeface="Times New Roman" pitchFamily="18" charset="0"/>
              </a:rPr>
              <a:t> </a:t>
            </a:r>
            <a:r>
              <a:rPr sz="2400" spc="-11" dirty="0">
                <a:latin typeface="Times New Roman" pitchFamily="18" charset="0"/>
                <a:cs typeface="Times New Roman" pitchFamily="18" charset="0"/>
              </a:rPr>
              <a:t>(EDA)</a:t>
            </a:r>
            <a:endParaRPr sz="2400" dirty="0">
              <a:latin typeface="Times New Roman" pitchFamily="18" charset="0"/>
              <a:cs typeface="Times New Roman" pitchFamily="18" charset="0"/>
            </a:endParaRPr>
          </a:p>
          <a:p>
            <a:pPr marL="266700" indent="-257175">
              <a:lnSpc>
                <a:spcPct val="150000"/>
              </a:lnSpc>
              <a:spcBef>
                <a:spcPts val="270"/>
              </a:spcBef>
              <a:buFont typeface="Arial"/>
              <a:buChar char="•"/>
              <a:tabLst>
                <a:tab pos="266224" algn="l"/>
                <a:tab pos="266700" algn="l"/>
              </a:tabLst>
            </a:pPr>
            <a:r>
              <a:rPr sz="2400" spc="-15" dirty="0">
                <a:latin typeface="Times New Roman" pitchFamily="18" charset="0"/>
                <a:cs typeface="Times New Roman" pitchFamily="18" charset="0"/>
              </a:rPr>
              <a:t>Feature </a:t>
            </a:r>
            <a:r>
              <a:rPr sz="2400" spc="-4" dirty="0">
                <a:latin typeface="Times New Roman" pitchFamily="18" charset="0"/>
                <a:cs typeface="Times New Roman" pitchFamily="18" charset="0"/>
              </a:rPr>
              <a:t>Engineering </a:t>
            </a:r>
            <a:r>
              <a:rPr sz="2400" dirty="0">
                <a:latin typeface="Times New Roman" pitchFamily="18" charset="0"/>
                <a:cs typeface="Times New Roman" pitchFamily="18" charset="0"/>
              </a:rPr>
              <a:t>&amp; </a:t>
            </a:r>
            <a:r>
              <a:rPr sz="2400" spc="-4" dirty="0">
                <a:latin typeface="Times New Roman" pitchFamily="18" charset="0"/>
                <a:cs typeface="Times New Roman" pitchFamily="18" charset="0"/>
              </a:rPr>
              <a:t>Selection</a:t>
            </a:r>
            <a:endParaRPr sz="2400" dirty="0">
              <a:latin typeface="Times New Roman" pitchFamily="18" charset="0"/>
              <a:cs typeface="Times New Roman" pitchFamily="18" charset="0"/>
            </a:endParaRPr>
          </a:p>
          <a:p>
            <a:pPr marL="266700" indent="-257175">
              <a:lnSpc>
                <a:spcPct val="150000"/>
              </a:lnSpc>
              <a:spcBef>
                <a:spcPts val="270"/>
              </a:spcBef>
              <a:buFont typeface="Arial"/>
              <a:buChar char="•"/>
              <a:tabLst>
                <a:tab pos="266224" algn="l"/>
                <a:tab pos="266700" algn="l"/>
              </a:tabLst>
            </a:pPr>
            <a:r>
              <a:rPr sz="2400" spc="-4" dirty="0">
                <a:latin typeface="Times New Roman" pitchFamily="18" charset="0"/>
                <a:cs typeface="Times New Roman" pitchFamily="18" charset="0"/>
              </a:rPr>
              <a:t>Building and </a:t>
            </a:r>
            <a:r>
              <a:rPr sz="2400" spc="-15" dirty="0">
                <a:latin typeface="Times New Roman" pitchFamily="18" charset="0"/>
                <a:cs typeface="Times New Roman" pitchFamily="18" charset="0"/>
              </a:rPr>
              <a:t>Evaluating</a:t>
            </a:r>
            <a:r>
              <a:rPr sz="2400" spc="-11" dirty="0">
                <a:latin typeface="Times New Roman" pitchFamily="18" charset="0"/>
                <a:cs typeface="Times New Roman" pitchFamily="18" charset="0"/>
              </a:rPr>
              <a:t> </a:t>
            </a:r>
            <a:r>
              <a:rPr sz="2400" spc="-4" dirty="0">
                <a:latin typeface="Times New Roman" pitchFamily="18" charset="0"/>
                <a:cs typeface="Times New Roman" pitchFamily="18" charset="0"/>
              </a:rPr>
              <a:t>Model</a:t>
            </a:r>
            <a:endParaRPr sz="2400" dirty="0">
              <a:latin typeface="Times New Roman" pitchFamily="18" charset="0"/>
              <a:cs typeface="Times New Roman" pitchFamily="18" charset="0"/>
            </a:endParaRPr>
          </a:p>
          <a:p>
            <a:pPr marL="266700" indent="-257175">
              <a:lnSpc>
                <a:spcPct val="150000"/>
              </a:lnSpc>
              <a:spcBef>
                <a:spcPts val="270"/>
              </a:spcBef>
              <a:buFont typeface="Arial"/>
              <a:buChar char="•"/>
              <a:tabLst>
                <a:tab pos="266224" algn="l"/>
                <a:tab pos="266700" algn="l"/>
              </a:tabLst>
            </a:pPr>
            <a:r>
              <a:rPr sz="2400" spc="-4" dirty="0">
                <a:latin typeface="Times New Roman" pitchFamily="18" charset="0"/>
                <a:cs typeface="Times New Roman" pitchFamily="18" charset="0"/>
              </a:rPr>
              <a:t>Conclusion</a:t>
            </a:r>
            <a:endParaRPr sz="24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5736" y="260648"/>
            <a:ext cx="4752528" cy="625652"/>
          </a:xfrm>
          <a:prstGeom prst="rect">
            <a:avLst/>
          </a:prstGeom>
        </p:spPr>
        <p:txBody>
          <a:bodyPr vert="horz" wrap="square" lIns="0" tIns="10001" rIns="0" bIns="0" rtlCol="0">
            <a:spAutoFit/>
          </a:bodyPr>
          <a:lstStyle/>
          <a:p>
            <a:pPr marL="9525">
              <a:spcBef>
                <a:spcPts val="79"/>
              </a:spcBef>
            </a:pPr>
            <a:r>
              <a:rPr sz="4000" spc="-4" dirty="0">
                <a:effectLst/>
                <a:latin typeface="Times New Roman" pitchFamily="18" charset="0"/>
                <a:cs typeface="Times New Roman" pitchFamily="18" charset="0"/>
              </a:rPr>
              <a:t>Linear</a:t>
            </a:r>
            <a:r>
              <a:rPr sz="4000" spc="-53" dirty="0">
                <a:effectLst/>
                <a:latin typeface="Times New Roman" pitchFamily="18" charset="0"/>
                <a:cs typeface="Times New Roman" pitchFamily="18" charset="0"/>
              </a:rPr>
              <a:t> </a:t>
            </a:r>
            <a:r>
              <a:rPr sz="4000" spc="-11" dirty="0">
                <a:effectLst/>
                <a:latin typeface="Times New Roman" pitchFamily="18" charset="0"/>
                <a:cs typeface="Times New Roman" pitchFamily="18" charset="0"/>
              </a:rPr>
              <a:t>Regression</a:t>
            </a:r>
          </a:p>
        </p:txBody>
      </p:sp>
      <p:sp>
        <p:nvSpPr>
          <p:cNvPr id="3" name="object 3"/>
          <p:cNvSpPr txBox="1"/>
          <p:nvPr/>
        </p:nvSpPr>
        <p:spPr>
          <a:xfrm>
            <a:off x="323528" y="908721"/>
            <a:ext cx="4343400" cy="4062490"/>
          </a:xfrm>
          <a:prstGeom prst="rect">
            <a:avLst/>
          </a:prstGeom>
        </p:spPr>
        <p:txBody>
          <a:bodyPr vert="horz" wrap="square" lIns="0" tIns="10001" rIns="0" bIns="0" rtlCol="0">
            <a:spAutoFit/>
          </a:bodyPr>
          <a:lstStyle/>
          <a:p>
            <a:pPr marL="47625" marR="41910" algn="just">
              <a:spcBef>
                <a:spcPts val="79"/>
              </a:spcBef>
            </a:pPr>
            <a:r>
              <a:rPr sz="2000" spc="101" dirty="0">
                <a:latin typeface="Times New Roman" pitchFamily="18" charset="0"/>
                <a:cs typeface="Times New Roman" pitchFamily="18" charset="0"/>
              </a:rPr>
              <a:t>Linear </a:t>
            </a:r>
            <a:r>
              <a:rPr sz="2000" spc="105" dirty="0">
                <a:latin typeface="Times New Roman" pitchFamily="18" charset="0"/>
                <a:cs typeface="Times New Roman" pitchFamily="18" charset="0"/>
              </a:rPr>
              <a:t>Regression </a:t>
            </a:r>
            <a:r>
              <a:rPr sz="2000" spc="60" dirty="0">
                <a:latin typeface="Times New Roman" pitchFamily="18" charset="0"/>
                <a:cs typeface="Times New Roman" pitchFamily="18" charset="0"/>
              </a:rPr>
              <a:t>is </a:t>
            </a:r>
            <a:r>
              <a:rPr sz="2000" dirty="0">
                <a:latin typeface="Times New Roman" pitchFamily="18" charset="0"/>
                <a:cs typeface="Times New Roman" pitchFamily="18" charset="0"/>
              </a:rPr>
              <a:t>a </a:t>
            </a:r>
            <a:r>
              <a:rPr sz="2000" spc="105" dirty="0">
                <a:latin typeface="Times New Roman" pitchFamily="18" charset="0"/>
                <a:cs typeface="Times New Roman" pitchFamily="18" charset="0"/>
              </a:rPr>
              <a:t>regression </a:t>
            </a:r>
            <a:r>
              <a:rPr sz="2000" spc="60" dirty="0">
                <a:latin typeface="Times New Roman" pitchFamily="18" charset="0"/>
                <a:cs typeface="Times New Roman" pitchFamily="18" charset="0"/>
              </a:rPr>
              <a:t>of  </a:t>
            </a:r>
            <a:r>
              <a:rPr sz="2000" spc="98" dirty="0">
                <a:latin typeface="Times New Roman" pitchFamily="18" charset="0"/>
                <a:cs typeface="Times New Roman" pitchFamily="18" charset="0"/>
              </a:rPr>
              <a:t>dependent </a:t>
            </a:r>
            <a:r>
              <a:rPr sz="2000" spc="94" dirty="0">
                <a:latin typeface="Times New Roman" pitchFamily="18" charset="0"/>
                <a:cs typeface="Times New Roman" pitchFamily="18" charset="0"/>
              </a:rPr>
              <a:t>variable </a:t>
            </a:r>
            <a:r>
              <a:rPr sz="2000" spc="56" dirty="0">
                <a:latin typeface="Times New Roman" pitchFamily="18" charset="0"/>
                <a:cs typeface="Times New Roman" pitchFamily="18" charset="0"/>
              </a:rPr>
              <a:t>on </a:t>
            </a:r>
            <a:r>
              <a:rPr sz="2000" spc="101" dirty="0">
                <a:latin typeface="Times New Roman" pitchFamily="18" charset="0"/>
                <a:cs typeface="Times New Roman" pitchFamily="18" charset="0"/>
              </a:rPr>
              <a:t>independent  </a:t>
            </a:r>
            <a:r>
              <a:rPr sz="2000" spc="4" dirty="0">
                <a:latin typeface="Times New Roman" pitchFamily="18" charset="0"/>
                <a:cs typeface="Times New Roman" pitchFamily="18" charset="0"/>
              </a:rPr>
              <a:t>variable. It is </a:t>
            </a:r>
            <a:r>
              <a:rPr sz="2000" dirty="0">
                <a:latin typeface="Times New Roman" pitchFamily="18" charset="0"/>
                <a:cs typeface="Times New Roman" pitchFamily="18" charset="0"/>
              </a:rPr>
              <a:t>a </a:t>
            </a:r>
            <a:r>
              <a:rPr sz="2000" spc="8" dirty="0">
                <a:latin typeface="Times New Roman" pitchFamily="18" charset="0"/>
                <a:cs typeface="Times New Roman" pitchFamily="18" charset="0"/>
              </a:rPr>
              <a:t>linear model </a:t>
            </a:r>
            <a:r>
              <a:rPr sz="2000" dirty="0">
                <a:latin typeface="Times New Roman" pitchFamily="18" charset="0"/>
                <a:cs typeface="Times New Roman" pitchFamily="18" charset="0"/>
              </a:rPr>
              <a:t>that </a:t>
            </a:r>
            <a:r>
              <a:rPr sz="2000" spc="8" dirty="0">
                <a:latin typeface="Times New Roman" pitchFamily="18" charset="0"/>
                <a:cs typeface="Times New Roman" pitchFamily="18" charset="0"/>
              </a:rPr>
              <a:t>assumes  </a:t>
            </a:r>
            <a:r>
              <a:rPr sz="2000" dirty="0">
                <a:latin typeface="Times New Roman" pitchFamily="18" charset="0"/>
                <a:cs typeface="Times New Roman" pitchFamily="18" charset="0"/>
              </a:rPr>
              <a:t>a </a:t>
            </a:r>
            <a:r>
              <a:rPr sz="2000" spc="11" dirty="0">
                <a:latin typeface="Times New Roman" pitchFamily="18" charset="0"/>
                <a:cs typeface="Times New Roman" pitchFamily="18" charset="0"/>
              </a:rPr>
              <a:t>linear </a:t>
            </a:r>
            <a:r>
              <a:rPr sz="2000" spc="15" dirty="0">
                <a:latin typeface="Times New Roman" pitchFamily="18" charset="0"/>
                <a:cs typeface="Times New Roman" pitchFamily="18" charset="0"/>
              </a:rPr>
              <a:t>relationship </a:t>
            </a:r>
            <a:r>
              <a:rPr sz="2000" spc="11" dirty="0">
                <a:latin typeface="Times New Roman" pitchFamily="18" charset="0"/>
                <a:cs typeface="Times New Roman" pitchFamily="18" charset="0"/>
              </a:rPr>
              <a:t>between</a:t>
            </a:r>
            <a:r>
              <a:rPr sz="2000" spc="105" dirty="0">
                <a:latin typeface="Times New Roman" pitchFamily="18" charset="0"/>
                <a:cs typeface="Times New Roman" pitchFamily="18" charset="0"/>
              </a:rPr>
              <a:t> </a:t>
            </a:r>
            <a:r>
              <a:rPr sz="2000" spc="15" dirty="0">
                <a:latin typeface="Times New Roman" pitchFamily="18" charset="0"/>
                <a:cs typeface="Times New Roman" pitchFamily="18" charset="0"/>
              </a:rPr>
              <a:t>dependent</a:t>
            </a:r>
            <a:endParaRPr sz="2000" dirty="0">
              <a:latin typeface="Times New Roman" pitchFamily="18" charset="0"/>
              <a:cs typeface="Times New Roman" pitchFamily="18" charset="0"/>
            </a:endParaRPr>
          </a:p>
          <a:p>
            <a:pPr marL="47625" marR="41910" algn="just"/>
            <a:r>
              <a:rPr sz="2000" spc="41" dirty="0">
                <a:latin typeface="Times New Roman" pitchFamily="18" charset="0"/>
                <a:cs typeface="Times New Roman" pitchFamily="18" charset="0"/>
              </a:rPr>
              <a:t>(y) </a:t>
            </a:r>
            <a:r>
              <a:rPr sz="2000" spc="45" dirty="0">
                <a:latin typeface="Times New Roman" pitchFamily="18" charset="0"/>
                <a:cs typeface="Times New Roman" pitchFamily="18" charset="0"/>
              </a:rPr>
              <a:t>and </a:t>
            </a:r>
            <a:r>
              <a:rPr sz="2000" spc="60" dirty="0">
                <a:latin typeface="Times New Roman" pitchFamily="18" charset="0"/>
                <a:cs typeface="Times New Roman" pitchFamily="18" charset="0"/>
              </a:rPr>
              <a:t>independent </a:t>
            </a:r>
            <a:r>
              <a:rPr sz="2000" spc="56" dirty="0">
                <a:latin typeface="Times New Roman" pitchFamily="18" charset="0"/>
                <a:cs typeface="Times New Roman" pitchFamily="18" charset="0"/>
              </a:rPr>
              <a:t>variables </a:t>
            </a:r>
            <a:r>
              <a:rPr sz="2000" spc="49" dirty="0">
                <a:latin typeface="Times New Roman" pitchFamily="18" charset="0"/>
                <a:cs typeface="Times New Roman" pitchFamily="18" charset="0"/>
              </a:rPr>
              <a:t>(x). </a:t>
            </a:r>
            <a:r>
              <a:rPr sz="2000" spc="45" dirty="0">
                <a:latin typeface="Times New Roman" pitchFamily="18" charset="0"/>
                <a:cs typeface="Times New Roman" pitchFamily="18" charset="0"/>
              </a:rPr>
              <a:t>The  </a:t>
            </a:r>
            <a:r>
              <a:rPr sz="2000" spc="49" dirty="0">
                <a:latin typeface="Times New Roman" pitchFamily="18" charset="0"/>
                <a:cs typeface="Times New Roman" pitchFamily="18" charset="0"/>
              </a:rPr>
              <a:t>dependent </a:t>
            </a:r>
            <a:r>
              <a:rPr sz="2000" spc="45" dirty="0">
                <a:latin typeface="Times New Roman" pitchFamily="18" charset="0"/>
                <a:cs typeface="Times New Roman" pitchFamily="18" charset="0"/>
              </a:rPr>
              <a:t>variable </a:t>
            </a:r>
            <a:r>
              <a:rPr sz="2000" spc="38" dirty="0">
                <a:latin typeface="Times New Roman" pitchFamily="18" charset="0"/>
                <a:cs typeface="Times New Roman" pitchFamily="18" charset="0"/>
              </a:rPr>
              <a:t>(y) </a:t>
            </a:r>
            <a:r>
              <a:rPr sz="2000" spc="26" dirty="0">
                <a:latin typeface="Times New Roman" pitchFamily="18" charset="0"/>
                <a:cs typeface="Times New Roman" pitchFamily="18" charset="0"/>
              </a:rPr>
              <a:t>is </a:t>
            </a:r>
            <a:r>
              <a:rPr sz="2000" spc="45" dirty="0">
                <a:latin typeface="Times New Roman" pitchFamily="18" charset="0"/>
                <a:cs typeface="Times New Roman" pitchFamily="18" charset="0"/>
              </a:rPr>
              <a:t>calculated </a:t>
            </a:r>
            <a:r>
              <a:rPr sz="2000" spc="23" dirty="0">
                <a:latin typeface="Times New Roman" pitchFamily="18" charset="0"/>
                <a:cs typeface="Times New Roman" pitchFamily="18" charset="0"/>
              </a:rPr>
              <a:t>by  </a:t>
            </a:r>
            <a:r>
              <a:rPr sz="2000" dirty="0">
                <a:latin typeface="Times New Roman" pitchFamily="18" charset="0"/>
                <a:cs typeface="Times New Roman" pitchFamily="18" charset="0"/>
              </a:rPr>
              <a:t>l </a:t>
            </a:r>
            <a:r>
              <a:rPr sz="2000" spc="109" dirty="0">
                <a:latin typeface="Times New Roman" pitchFamily="18" charset="0"/>
                <a:cs typeface="Times New Roman" pitchFamily="18" charset="0"/>
              </a:rPr>
              <a:t>inear </a:t>
            </a:r>
            <a:r>
              <a:rPr sz="2000" spc="120" dirty="0">
                <a:latin typeface="Times New Roman" pitchFamily="18" charset="0"/>
                <a:cs typeface="Times New Roman" pitchFamily="18" charset="0"/>
              </a:rPr>
              <a:t>combination </a:t>
            </a:r>
            <a:r>
              <a:rPr sz="2000" spc="68" dirty="0">
                <a:latin typeface="Times New Roman" pitchFamily="18" charset="0"/>
                <a:cs typeface="Times New Roman" pitchFamily="18" charset="0"/>
              </a:rPr>
              <a:t>of </a:t>
            </a:r>
            <a:r>
              <a:rPr sz="2000" spc="120" dirty="0">
                <a:latin typeface="Times New Roman" pitchFamily="18" charset="0"/>
                <a:cs typeface="Times New Roman" pitchFamily="18" charset="0"/>
              </a:rPr>
              <a:t>independent  </a:t>
            </a:r>
            <a:r>
              <a:rPr sz="2000" spc="-8" dirty="0">
                <a:latin typeface="Times New Roman" pitchFamily="18" charset="0"/>
                <a:cs typeface="Times New Roman" pitchFamily="18" charset="0"/>
              </a:rPr>
              <a:t>variable </a:t>
            </a:r>
            <a:r>
              <a:rPr sz="2000" spc="-4" dirty="0">
                <a:latin typeface="Times New Roman" pitchFamily="18" charset="0"/>
                <a:cs typeface="Times New Roman" pitchFamily="18" charset="0"/>
              </a:rPr>
              <a:t>(x).</a:t>
            </a:r>
            <a:endParaRPr sz="2000" dirty="0">
              <a:latin typeface="Times New Roman" pitchFamily="18" charset="0"/>
              <a:cs typeface="Times New Roman" pitchFamily="18" charset="0"/>
            </a:endParaRPr>
          </a:p>
          <a:p>
            <a:pPr marL="1070610" algn="just">
              <a:spcBef>
                <a:spcPts val="360"/>
              </a:spcBef>
            </a:pPr>
            <a:r>
              <a:rPr sz="2000" spc="-4" dirty="0">
                <a:latin typeface="Times New Roman" pitchFamily="18" charset="0"/>
                <a:cs typeface="Times New Roman" pitchFamily="18" charset="0"/>
              </a:rPr>
              <a:t>y=b</a:t>
            </a:r>
            <a:r>
              <a:rPr sz="2000" spc="-5" baseline="-17094" dirty="0">
                <a:latin typeface="Times New Roman" pitchFamily="18" charset="0"/>
                <a:cs typeface="Times New Roman" pitchFamily="18" charset="0"/>
              </a:rPr>
              <a:t>0</a:t>
            </a:r>
            <a:r>
              <a:rPr sz="2000" spc="-4" dirty="0">
                <a:latin typeface="Times New Roman" pitchFamily="18" charset="0"/>
                <a:cs typeface="Times New Roman" pitchFamily="18" charset="0"/>
              </a:rPr>
              <a:t>+b</a:t>
            </a:r>
            <a:r>
              <a:rPr sz="2000" spc="-5" baseline="-17094" dirty="0">
                <a:latin typeface="Times New Roman" pitchFamily="18" charset="0"/>
                <a:cs typeface="Times New Roman" pitchFamily="18" charset="0"/>
              </a:rPr>
              <a:t>1 </a:t>
            </a:r>
            <a:r>
              <a:rPr sz="2000" spc="-4" dirty="0">
                <a:latin typeface="Times New Roman" pitchFamily="18" charset="0"/>
                <a:cs typeface="Times New Roman" pitchFamily="18" charset="0"/>
              </a:rPr>
              <a:t>x</a:t>
            </a:r>
            <a:r>
              <a:rPr sz="2000" spc="-5" baseline="-17094" dirty="0">
                <a:latin typeface="Times New Roman" pitchFamily="18" charset="0"/>
                <a:cs typeface="Times New Roman" pitchFamily="18" charset="0"/>
              </a:rPr>
              <a:t>1</a:t>
            </a:r>
            <a:r>
              <a:rPr sz="2000" baseline="-17094" dirty="0">
                <a:latin typeface="Times New Roman" pitchFamily="18" charset="0"/>
                <a:cs typeface="Times New Roman" pitchFamily="18" charset="0"/>
              </a:rPr>
              <a:t> </a:t>
            </a:r>
            <a:r>
              <a:rPr sz="2000" spc="-4" dirty="0">
                <a:latin typeface="Times New Roman" pitchFamily="18" charset="0"/>
                <a:cs typeface="Times New Roman" pitchFamily="18" charset="0"/>
              </a:rPr>
              <a:t>+b</a:t>
            </a:r>
            <a:r>
              <a:rPr sz="2000" spc="-5" baseline="-17094" dirty="0">
                <a:latin typeface="Times New Roman" pitchFamily="18" charset="0"/>
                <a:cs typeface="Times New Roman" pitchFamily="18" charset="0"/>
              </a:rPr>
              <a:t>2</a:t>
            </a:r>
            <a:r>
              <a:rPr sz="2000" spc="-4" dirty="0">
                <a:latin typeface="Times New Roman" pitchFamily="18" charset="0"/>
                <a:cs typeface="Times New Roman" pitchFamily="18" charset="0"/>
              </a:rPr>
              <a:t>x</a:t>
            </a:r>
            <a:r>
              <a:rPr sz="2000" spc="-5" baseline="-17094" dirty="0">
                <a:latin typeface="Times New Roman" pitchFamily="18" charset="0"/>
                <a:cs typeface="Times New Roman" pitchFamily="18" charset="0"/>
              </a:rPr>
              <a:t>2</a:t>
            </a:r>
            <a:endParaRPr sz="2000" baseline="-17094" dirty="0">
              <a:latin typeface="Times New Roman" pitchFamily="18" charset="0"/>
              <a:cs typeface="Times New Roman" pitchFamily="18" charset="0"/>
            </a:endParaRPr>
          </a:p>
          <a:p>
            <a:pPr>
              <a:spcBef>
                <a:spcPts val="23"/>
              </a:spcBef>
            </a:pPr>
            <a:endParaRPr sz="2000" dirty="0">
              <a:latin typeface="Times New Roman" pitchFamily="18" charset="0"/>
              <a:cs typeface="Times New Roman" pitchFamily="18" charset="0"/>
            </a:endParaRPr>
          </a:p>
          <a:p>
            <a:pPr marL="132398" marR="127159" algn="ctr"/>
            <a:r>
              <a:rPr sz="2000" spc="-4" dirty="0">
                <a:latin typeface="Times New Roman" pitchFamily="18" charset="0"/>
                <a:cs typeface="Times New Roman" pitchFamily="18" charset="0"/>
              </a:rPr>
              <a:t>The </a:t>
            </a:r>
            <a:r>
              <a:rPr sz="2000" spc="-11" dirty="0">
                <a:latin typeface="Times New Roman" pitchFamily="18" charset="0"/>
                <a:cs typeface="Times New Roman" pitchFamily="18" charset="0"/>
              </a:rPr>
              <a:t>cost </a:t>
            </a:r>
            <a:r>
              <a:rPr sz="2000" spc="-4" dirty="0">
                <a:latin typeface="Times New Roman" pitchFamily="18" charset="0"/>
                <a:cs typeface="Times New Roman" pitchFamily="18" charset="0"/>
              </a:rPr>
              <a:t>function </a:t>
            </a:r>
            <a:r>
              <a:rPr sz="2000" spc="-15" dirty="0">
                <a:latin typeface="Times New Roman" pitchFamily="18" charset="0"/>
                <a:cs typeface="Times New Roman" pitchFamily="18" charset="0"/>
              </a:rPr>
              <a:t>for </a:t>
            </a:r>
            <a:r>
              <a:rPr sz="2000" spc="-4" dirty="0">
                <a:latin typeface="Times New Roman" pitchFamily="18" charset="0"/>
                <a:cs typeface="Times New Roman" pitchFamily="18" charset="0"/>
              </a:rPr>
              <a:t>linear </a:t>
            </a:r>
            <a:r>
              <a:rPr sz="2000" spc="-8" dirty="0">
                <a:latin typeface="Times New Roman" pitchFamily="18" charset="0"/>
                <a:cs typeface="Times New Roman" pitchFamily="18" charset="0"/>
              </a:rPr>
              <a:t>regression </a:t>
            </a:r>
            <a:r>
              <a:rPr sz="2000" spc="-4" dirty="0">
                <a:latin typeface="Times New Roman" pitchFamily="18" charset="0"/>
                <a:cs typeface="Times New Roman" pitchFamily="18" charset="0"/>
              </a:rPr>
              <a:t>is  </a:t>
            </a:r>
            <a:r>
              <a:rPr sz="2000" spc="-8" dirty="0">
                <a:latin typeface="Times New Roman" pitchFamily="18" charset="0"/>
                <a:cs typeface="Times New Roman" pitchFamily="18" charset="0"/>
              </a:rPr>
              <a:t>given</a:t>
            </a:r>
            <a:r>
              <a:rPr sz="2000" spc="-11" dirty="0">
                <a:latin typeface="Times New Roman" pitchFamily="18" charset="0"/>
                <a:cs typeface="Times New Roman" pitchFamily="18" charset="0"/>
              </a:rPr>
              <a:t> </a:t>
            </a:r>
            <a:r>
              <a:rPr sz="2000" spc="-4" dirty="0">
                <a:latin typeface="Times New Roman" pitchFamily="18" charset="0"/>
                <a:cs typeface="Times New Roman" pitchFamily="18" charset="0"/>
              </a:rPr>
              <a:t>by:</a:t>
            </a:r>
            <a:endParaRPr sz="2000" dirty="0">
              <a:latin typeface="Times New Roman" pitchFamily="18" charset="0"/>
              <a:cs typeface="Times New Roman" pitchFamily="18" charset="0"/>
            </a:endParaRPr>
          </a:p>
          <a:p>
            <a:pPr>
              <a:spcBef>
                <a:spcPts val="11"/>
              </a:spcBef>
            </a:pPr>
            <a:endParaRPr sz="2000" dirty="0">
              <a:latin typeface="Times New Roman" pitchFamily="18" charset="0"/>
              <a:cs typeface="Times New Roman" pitchFamily="18" charset="0"/>
            </a:endParaRPr>
          </a:p>
        </p:txBody>
      </p:sp>
      <p:graphicFrame>
        <p:nvGraphicFramePr>
          <p:cNvPr id="7" name="object 7"/>
          <p:cNvGraphicFramePr>
            <a:graphicFrameLocks noGrp="1"/>
          </p:cNvGraphicFramePr>
          <p:nvPr>
            <p:extLst>
              <p:ext uri="{D42A27DB-BD31-4B8C-83A1-F6EECF244321}">
                <p14:modId xmlns:p14="http://schemas.microsoft.com/office/powerpoint/2010/main" val="726976172"/>
              </p:ext>
            </p:extLst>
          </p:nvPr>
        </p:nvGraphicFramePr>
        <p:xfrm>
          <a:off x="5323522" y="4343400"/>
          <a:ext cx="2677478" cy="2109935"/>
        </p:xfrm>
        <a:graphic>
          <a:graphicData uri="http://schemas.openxmlformats.org/drawingml/2006/table">
            <a:tbl>
              <a:tblPr firstRow="1" bandRow="1">
                <a:tableStyleId>{2D5ABB26-0587-4C30-8999-92F81FD0307C}</a:tableStyleId>
              </a:tblPr>
              <a:tblGrid>
                <a:gridCol w="1314231">
                  <a:extLst>
                    <a:ext uri="{9D8B030D-6E8A-4147-A177-3AD203B41FA5}">
                      <a16:colId xmlns:a16="http://schemas.microsoft.com/office/drawing/2014/main" val="20000"/>
                    </a:ext>
                  </a:extLst>
                </a:gridCol>
                <a:gridCol w="1363247">
                  <a:extLst>
                    <a:ext uri="{9D8B030D-6E8A-4147-A177-3AD203B41FA5}">
                      <a16:colId xmlns:a16="http://schemas.microsoft.com/office/drawing/2014/main" val="20001"/>
                    </a:ext>
                  </a:extLst>
                </a:gridCol>
              </a:tblGrid>
              <a:tr h="527484">
                <a:tc>
                  <a:txBody>
                    <a:bodyPr/>
                    <a:lstStyle/>
                    <a:p>
                      <a:pPr marL="91440">
                        <a:lnSpc>
                          <a:spcPct val="100000"/>
                        </a:lnSpc>
                        <a:spcBef>
                          <a:spcPts val="259"/>
                        </a:spcBef>
                      </a:pPr>
                      <a:r>
                        <a:rPr sz="1400" spc="-5" dirty="0">
                          <a:latin typeface="Carlito"/>
                          <a:cs typeface="Carlito"/>
                        </a:rPr>
                        <a:t>MSE</a:t>
                      </a:r>
                      <a:endParaRPr sz="1400" dirty="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95885">
                        <a:lnSpc>
                          <a:spcPct val="100000"/>
                        </a:lnSpc>
                        <a:spcBef>
                          <a:spcPts val="259"/>
                        </a:spcBef>
                      </a:pPr>
                      <a:r>
                        <a:rPr lang="en-IN" sz="1400" b="0" i="0" dirty="0">
                          <a:solidFill>
                            <a:schemeClr val="tx1"/>
                          </a:solidFill>
                          <a:effectLst/>
                          <a:latin typeface="+mn-lt"/>
                          <a:ea typeface="+mn-ea"/>
                          <a:cs typeface="+mn-cs"/>
                        </a:rPr>
                        <a:t>72764.0061 </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0"/>
                  </a:ext>
                </a:extLst>
              </a:tr>
              <a:tr h="527484">
                <a:tc>
                  <a:txBody>
                    <a:bodyPr/>
                    <a:lstStyle/>
                    <a:p>
                      <a:pPr marL="91440">
                        <a:lnSpc>
                          <a:spcPct val="100000"/>
                        </a:lnSpc>
                        <a:spcBef>
                          <a:spcPts val="260"/>
                        </a:spcBef>
                      </a:pPr>
                      <a:r>
                        <a:rPr sz="1400" spc="-5" dirty="0">
                          <a:latin typeface="Carlito"/>
                          <a:cs typeface="Carlito"/>
                        </a:rPr>
                        <a:t>RMSE</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95885">
                        <a:lnSpc>
                          <a:spcPct val="100000"/>
                        </a:lnSpc>
                        <a:spcBef>
                          <a:spcPts val="260"/>
                        </a:spcBef>
                      </a:pPr>
                      <a:r>
                        <a:rPr lang="en-IN" sz="1400" b="0" i="0" dirty="0">
                          <a:solidFill>
                            <a:schemeClr val="tx1"/>
                          </a:solidFill>
                          <a:effectLst/>
                          <a:latin typeface="+mn-lt"/>
                          <a:ea typeface="+mn-ea"/>
                          <a:cs typeface="+mn-cs"/>
                        </a:rPr>
                        <a:t>269.748041</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1"/>
                  </a:ext>
                </a:extLst>
              </a:tr>
              <a:tr h="527483">
                <a:tc>
                  <a:txBody>
                    <a:bodyPr/>
                    <a:lstStyle/>
                    <a:p>
                      <a:pPr marL="91440">
                        <a:lnSpc>
                          <a:spcPct val="100000"/>
                        </a:lnSpc>
                        <a:spcBef>
                          <a:spcPts val="259"/>
                        </a:spcBef>
                      </a:pPr>
                      <a:r>
                        <a:rPr sz="1400" spc="-5" dirty="0">
                          <a:latin typeface="Carlito"/>
                          <a:cs typeface="Carlito"/>
                        </a:rPr>
                        <a:t>R2</a:t>
                      </a:r>
                      <a:endParaRPr sz="1400" dirty="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95885">
                        <a:lnSpc>
                          <a:spcPct val="100000"/>
                        </a:lnSpc>
                        <a:spcBef>
                          <a:spcPts val="259"/>
                        </a:spcBef>
                      </a:pPr>
                      <a:r>
                        <a:rPr lang="en-IN" sz="1400" b="0" i="0" dirty="0">
                          <a:solidFill>
                            <a:schemeClr val="tx1"/>
                          </a:solidFill>
                          <a:effectLst/>
                          <a:latin typeface="+mn-lt"/>
                          <a:ea typeface="+mn-ea"/>
                          <a:cs typeface="+mn-cs"/>
                        </a:rPr>
                        <a:t>0.484766</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2"/>
                  </a:ext>
                </a:extLst>
              </a:tr>
              <a:tr h="527484">
                <a:tc>
                  <a:txBody>
                    <a:bodyPr/>
                    <a:lstStyle/>
                    <a:p>
                      <a:pPr marL="91440">
                        <a:lnSpc>
                          <a:spcPct val="100000"/>
                        </a:lnSpc>
                        <a:spcBef>
                          <a:spcPts val="260"/>
                        </a:spcBef>
                      </a:pPr>
                      <a:r>
                        <a:rPr sz="1400" spc="-10" dirty="0">
                          <a:latin typeface="Carlito"/>
                          <a:cs typeface="Carlito"/>
                        </a:rPr>
                        <a:t>Adjusted_R2</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95885">
                        <a:lnSpc>
                          <a:spcPct val="100000"/>
                        </a:lnSpc>
                        <a:spcBef>
                          <a:spcPts val="260"/>
                        </a:spcBef>
                      </a:pPr>
                      <a:r>
                        <a:rPr lang="en-IN" sz="1400" b="0" i="0" dirty="0">
                          <a:solidFill>
                            <a:schemeClr val="tx1"/>
                          </a:solidFill>
                          <a:effectLst/>
                          <a:latin typeface="+mn-lt"/>
                          <a:ea typeface="+mn-ea"/>
                          <a:cs typeface="+mn-cs"/>
                        </a:rPr>
                        <a:t>0.484758</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3"/>
                  </a:ext>
                </a:extLst>
              </a:tr>
            </a:tbl>
          </a:graphicData>
        </a:graphic>
      </p:graphicFrame>
      <p:sp>
        <p:nvSpPr>
          <p:cNvPr id="8" name="object 8"/>
          <p:cNvSpPr/>
          <p:nvPr/>
        </p:nvSpPr>
        <p:spPr>
          <a:xfrm>
            <a:off x="4770884" y="1371600"/>
            <a:ext cx="3458715" cy="2686433"/>
          </a:xfrm>
          <a:prstGeom prst="rect">
            <a:avLst/>
          </a:prstGeom>
          <a:blipFill>
            <a:blip r:embed="rId2" cstate="print"/>
            <a:stretch>
              <a:fillRect/>
            </a:stretch>
          </a:blipFill>
        </p:spPr>
        <p:txBody>
          <a:bodyPr wrap="square" lIns="0" tIns="0" rIns="0" bIns="0" rtlCol="0"/>
          <a:lstStyle/>
          <a:p>
            <a:endParaRPr sz="1350" dirty="0"/>
          </a:p>
        </p:txBody>
      </p:sp>
      <p:pic>
        <p:nvPicPr>
          <p:cNvPr id="10" name="Picture 9" descr="Text&#10;&#10;Description automatically generated with low confidence">
            <a:extLst>
              <a:ext uri="{FF2B5EF4-FFF2-40B4-BE49-F238E27FC236}">
                <a16:creationId xmlns:a16="http://schemas.microsoft.com/office/drawing/2014/main" id="{16E79849-DD20-3C23-2D58-A9DD16EEF8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84" y="4797152"/>
            <a:ext cx="3124912" cy="99082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619672" y="476672"/>
            <a:ext cx="6624736" cy="641041"/>
          </a:xfrm>
          <a:prstGeom prst="rect">
            <a:avLst/>
          </a:prstGeom>
        </p:spPr>
        <p:txBody>
          <a:bodyPr vert="horz" wrap="square" lIns="0" tIns="10001" rIns="0" bIns="0" rtlCol="0">
            <a:spAutoFit/>
          </a:bodyPr>
          <a:lstStyle/>
          <a:p>
            <a:pPr marL="9525">
              <a:spcBef>
                <a:spcPts val="79"/>
              </a:spcBef>
            </a:pPr>
            <a:r>
              <a:rPr sz="4000" spc="-8" dirty="0">
                <a:effectLst/>
                <a:latin typeface="Times New Roman" pitchFamily="18" charset="0"/>
                <a:cs typeface="Times New Roman" pitchFamily="18" charset="0"/>
              </a:rPr>
              <a:t>Homoscedasticity</a:t>
            </a:r>
            <a:r>
              <a:rPr sz="4000" spc="-11" dirty="0">
                <a:effectLst/>
                <a:latin typeface="Times New Roman" pitchFamily="18" charset="0"/>
                <a:cs typeface="Times New Roman" pitchFamily="18" charset="0"/>
              </a:rPr>
              <a:t> </a:t>
            </a:r>
            <a:r>
              <a:rPr sz="4000" spc="-4" dirty="0">
                <a:effectLst/>
                <a:latin typeface="Times New Roman" pitchFamily="18" charset="0"/>
                <a:cs typeface="Times New Roman" pitchFamily="18" charset="0"/>
              </a:rPr>
              <a:t>check</a:t>
            </a:r>
          </a:p>
        </p:txBody>
      </p:sp>
      <p:pic>
        <p:nvPicPr>
          <p:cNvPr id="6" name="Picture 5">
            <a:extLst>
              <a:ext uri="{FF2B5EF4-FFF2-40B4-BE49-F238E27FC236}">
                <a16:creationId xmlns:a16="http://schemas.microsoft.com/office/drawing/2014/main" id="{1B53E6B5-3E3F-BB4A-1377-AF7D95E26561}"/>
              </a:ext>
            </a:extLst>
          </p:cNvPr>
          <p:cNvPicPr>
            <a:picLocks noChangeAspect="1"/>
          </p:cNvPicPr>
          <p:nvPr/>
        </p:nvPicPr>
        <p:blipFill>
          <a:blip r:embed="rId2" cstate="print"/>
          <a:stretch>
            <a:fillRect/>
          </a:stretch>
        </p:blipFill>
        <p:spPr>
          <a:xfrm>
            <a:off x="685800" y="1219200"/>
            <a:ext cx="7887900" cy="487409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4352" y="304800"/>
            <a:ext cx="2195274" cy="625652"/>
          </a:xfrm>
          <a:prstGeom prst="rect">
            <a:avLst/>
          </a:prstGeom>
        </p:spPr>
        <p:txBody>
          <a:bodyPr vert="horz" wrap="square" lIns="0" tIns="10001" rIns="0" bIns="0" rtlCol="0">
            <a:spAutoFit/>
          </a:bodyPr>
          <a:lstStyle/>
          <a:p>
            <a:pPr marL="9525">
              <a:spcBef>
                <a:spcPts val="79"/>
              </a:spcBef>
            </a:pPr>
            <a:r>
              <a:rPr lang="en-IN" sz="4000" spc="-127" dirty="0">
                <a:effectLst/>
                <a:latin typeface="Times New Roman" pitchFamily="18" charset="0"/>
                <a:cs typeface="Times New Roman" pitchFamily="18" charset="0"/>
              </a:rPr>
              <a:t>X</a:t>
            </a:r>
            <a:r>
              <a:rPr lang="en-IN" sz="4000" spc="-4" dirty="0">
                <a:effectLst/>
                <a:latin typeface="Times New Roman" pitchFamily="18" charset="0"/>
                <a:cs typeface="Times New Roman" pitchFamily="18" charset="0"/>
              </a:rPr>
              <a:t>GBoo</a:t>
            </a:r>
            <a:r>
              <a:rPr lang="en-IN" sz="4000" spc="-41" dirty="0">
                <a:effectLst/>
                <a:latin typeface="Times New Roman" pitchFamily="18" charset="0"/>
                <a:cs typeface="Times New Roman" pitchFamily="18" charset="0"/>
              </a:rPr>
              <a:t>s</a:t>
            </a:r>
            <a:r>
              <a:rPr lang="en-IN" sz="4000" dirty="0">
                <a:effectLst/>
                <a:latin typeface="Times New Roman" pitchFamily="18" charset="0"/>
                <a:cs typeface="Times New Roman" pitchFamily="18" charset="0"/>
              </a:rPr>
              <a:t>t</a:t>
            </a:r>
            <a:endParaRPr sz="4000" dirty="0">
              <a:effectLst/>
              <a:latin typeface="Times New Roman" pitchFamily="18" charset="0"/>
              <a:cs typeface="Times New Roman" pitchFamily="18" charset="0"/>
            </a:endParaRPr>
          </a:p>
        </p:txBody>
      </p:sp>
      <p:sp>
        <p:nvSpPr>
          <p:cNvPr id="3" name="object 3"/>
          <p:cNvSpPr txBox="1"/>
          <p:nvPr/>
        </p:nvSpPr>
        <p:spPr>
          <a:xfrm>
            <a:off x="611560" y="1340768"/>
            <a:ext cx="4179754" cy="4146328"/>
          </a:xfrm>
          <a:prstGeom prst="rect">
            <a:avLst/>
          </a:prstGeom>
        </p:spPr>
        <p:txBody>
          <a:bodyPr vert="horz" wrap="square" lIns="0" tIns="29528" rIns="0" bIns="0" rtlCol="0">
            <a:spAutoFit/>
          </a:bodyPr>
          <a:lstStyle/>
          <a:p>
            <a:pPr marL="266700" marR="309563" indent="-257175" algn="just">
              <a:spcBef>
                <a:spcPts val="233"/>
              </a:spcBef>
              <a:buFont typeface="Arial"/>
              <a:buChar char="•"/>
              <a:tabLst>
                <a:tab pos="266224" algn="l"/>
                <a:tab pos="266700" algn="l"/>
              </a:tabLst>
            </a:pPr>
            <a:r>
              <a:rPr sz="2000" spc="-11" dirty="0">
                <a:latin typeface="Times New Roman" pitchFamily="18" charset="0"/>
                <a:cs typeface="Times New Roman" pitchFamily="18" charset="0"/>
              </a:rPr>
              <a:t>XGBoost </a:t>
            </a:r>
            <a:r>
              <a:rPr sz="2000" spc="-4" dirty="0">
                <a:latin typeface="Times New Roman" pitchFamily="18" charset="0"/>
                <a:cs typeface="Times New Roman" pitchFamily="18" charset="0"/>
              </a:rPr>
              <a:t>comes under </a:t>
            </a:r>
            <a:r>
              <a:rPr sz="2000" spc="-8" dirty="0">
                <a:latin typeface="Times New Roman" pitchFamily="18" charset="0"/>
                <a:cs typeface="Times New Roman" pitchFamily="18" charset="0"/>
              </a:rPr>
              <a:t>boosting </a:t>
            </a:r>
            <a:r>
              <a:rPr sz="2000" spc="-4" dirty="0">
                <a:latin typeface="Times New Roman" pitchFamily="18" charset="0"/>
                <a:cs typeface="Times New Roman" pitchFamily="18" charset="0"/>
              </a:rPr>
              <a:t>and is  </a:t>
            </a:r>
            <a:r>
              <a:rPr sz="2000" spc="-8" dirty="0">
                <a:latin typeface="Times New Roman" pitchFamily="18" charset="0"/>
                <a:cs typeface="Times New Roman" pitchFamily="18" charset="0"/>
              </a:rPr>
              <a:t>known </a:t>
            </a:r>
            <a:r>
              <a:rPr sz="2000" spc="-4" dirty="0">
                <a:latin typeface="Times New Roman" pitchFamily="18" charset="0"/>
                <a:cs typeface="Times New Roman" pitchFamily="18" charset="0"/>
              </a:rPr>
              <a:t>as </a:t>
            </a:r>
            <a:r>
              <a:rPr sz="2000" spc="-11" dirty="0">
                <a:latin typeface="Times New Roman" pitchFamily="18" charset="0"/>
                <a:cs typeface="Times New Roman" pitchFamily="18" charset="0"/>
              </a:rPr>
              <a:t>extra </a:t>
            </a:r>
            <a:r>
              <a:rPr sz="2000" spc="-8" dirty="0">
                <a:latin typeface="Times New Roman" pitchFamily="18" charset="0"/>
                <a:cs typeface="Times New Roman" pitchFamily="18" charset="0"/>
              </a:rPr>
              <a:t>gradient </a:t>
            </a:r>
            <a:r>
              <a:rPr sz="2000" spc="-4" dirty="0">
                <a:latin typeface="Times New Roman" pitchFamily="18" charset="0"/>
                <a:cs typeface="Times New Roman" pitchFamily="18" charset="0"/>
              </a:rPr>
              <a:t>boosting.</a:t>
            </a:r>
            <a:endParaRPr sz="2000" dirty="0">
              <a:latin typeface="Times New Roman" pitchFamily="18" charset="0"/>
              <a:cs typeface="Times New Roman" pitchFamily="18" charset="0"/>
            </a:endParaRPr>
          </a:p>
          <a:p>
            <a:pPr marL="266700" marR="3810" indent="-257175" algn="just">
              <a:spcBef>
                <a:spcPts val="278"/>
              </a:spcBef>
              <a:buFont typeface="Arial"/>
              <a:buChar char="•"/>
              <a:tabLst>
                <a:tab pos="266224" algn="l"/>
                <a:tab pos="266700" algn="l"/>
              </a:tabLst>
            </a:pPr>
            <a:r>
              <a:rPr sz="2000" spc="-4" dirty="0">
                <a:latin typeface="Times New Roman" pitchFamily="18" charset="0"/>
                <a:cs typeface="Times New Roman" pitchFamily="18" charset="0"/>
              </a:rPr>
              <a:t>GBM </a:t>
            </a:r>
            <a:r>
              <a:rPr sz="2000" spc="-11" dirty="0">
                <a:latin typeface="Times New Roman" pitchFamily="18" charset="0"/>
                <a:cs typeface="Times New Roman" pitchFamily="18" charset="0"/>
              </a:rPr>
              <a:t>first </a:t>
            </a:r>
            <a:r>
              <a:rPr sz="2000" spc="-8" dirty="0">
                <a:latin typeface="Times New Roman" pitchFamily="18" charset="0"/>
                <a:cs typeface="Times New Roman" pitchFamily="18" charset="0"/>
              </a:rPr>
              <a:t>calculates </a:t>
            </a:r>
            <a:r>
              <a:rPr sz="2000" spc="-4" dirty="0">
                <a:latin typeface="Times New Roman" pitchFamily="18" charset="0"/>
                <a:cs typeface="Times New Roman" pitchFamily="18" charset="0"/>
              </a:rPr>
              <a:t>the model using X and  Y then </a:t>
            </a:r>
            <a:r>
              <a:rPr sz="2000" spc="-8" dirty="0">
                <a:latin typeface="Times New Roman" pitchFamily="18" charset="0"/>
                <a:cs typeface="Times New Roman" pitchFamily="18" charset="0"/>
              </a:rPr>
              <a:t>after </a:t>
            </a:r>
            <a:r>
              <a:rPr sz="2000" spc="-4" dirty="0">
                <a:latin typeface="Times New Roman" pitchFamily="18" charset="0"/>
                <a:cs typeface="Times New Roman" pitchFamily="18" charset="0"/>
              </a:rPr>
              <a:t>the </a:t>
            </a:r>
            <a:r>
              <a:rPr sz="2000" spc="-8" dirty="0">
                <a:latin typeface="Times New Roman" pitchFamily="18" charset="0"/>
                <a:cs typeface="Times New Roman" pitchFamily="18" charset="0"/>
              </a:rPr>
              <a:t>prediction </a:t>
            </a:r>
            <a:r>
              <a:rPr sz="2000" spc="-4" dirty="0">
                <a:latin typeface="Times New Roman" pitchFamily="18" charset="0"/>
                <a:cs typeface="Times New Roman" pitchFamily="18" charset="0"/>
              </a:rPr>
              <a:t>is</a:t>
            </a:r>
            <a:r>
              <a:rPr sz="2000" spc="15" dirty="0">
                <a:latin typeface="Times New Roman" pitchFamily="18" charset="0"/>
                <a:cs typeface="Times New Roman" pitchFamily="18" charset="0"/>
              </a:rPr>
              <a:t> </a:t>
            </a:r>
            <a:r>
              <a:rPr sz="2000" spc="-8" dirty="0">
                <a:latin typeface="Times New Roman" pitchFamily="18" charset="0"/>
                <a:cs typeface="Times New Roman" pitchFamily="18" charset="0"/>
              </a:rPr>
              <a:t>obtain.</a:t>
            </a:r>
            <a:endParaRPr sz="2000" dirty="0">
              <a:latin typeface="Times New Roman" pitchFamily="18" charset="0"/>
              <a:cs typeface="Times New Roman" pitchFamily="18" charset="0"/>
            </a:endParaRPr>
          </a:p>
          <a:p>
            <a:pPr marL="266700" marR="31433" indent="-257175" algn="just">
              <a:spcBef>
                <a:spcPts val="278"/>
              </a:spcBef>
              <a:buFont typeface="Arial"/>
              <a:buChar char="•"/>
              <a:tabLst>
                <a:tab pos="266224" algn="l"/>
                <a:tab pos="266700" algn="l"/>
              </a:tabLst>
            </a:pPr>
            <a:r>
              <a:rPr sz="2000" spc="-4" dirty="0">
                <a:latin typeface="Times New Roman" pitchFamily="18" charset="0"/>
                <a:cs typeface="Times New Roman" pitchFamily="18" charset="0"/>
              </a:rPr>
              <a:t>It will </a:t>
            </a:r>
            <a:r>
              <a:rPr sz="2000" spc="-8" dirty="0">
                <a:latin typeface="Times New Roman" pitchFamily="18" charset="0"/>
                <a:cs typeface="Times New Roman" pitchFamily="18" charset="0"/>
              </a:rPr>
              <a:t>again calculates </a:t>
            </a:r>
            <a:r>
              <a:rPr sz="2000" spc="-4" dirty="0">
                <a:latin typeface="Times New Roman" pitchFamily="18" charset="0"/>
                <a:cs typeface="Times New Roman" pitchFamily="18" charset="0"/>
              </a:rPr>
              <a:t>the model based on  </a:t>
            </a:r>
            <a:r>
              <a:rPr sz="2000" spc="-8" dirty="0">
                <a:latin typeface="Times New Roman" pitchFamily="18" charset="0"/>
                <a:cs typeface="Times New Roman" pitchFamily="18" charset="0"/>
              </a:rPr>
              <a:t>residual </a:t>
            </a:r>
            <a:r>
              <a:rPr sz="2000" spc="-4" dirty="0">
                <a:latin typeface="Times New Roman" pitchFamily="18" charset="0"/>
                <a:cs typeface="Times New Roman" pitchFamily="18" charset="0"/>
              </a:rPr>
              <a:t>of </a:t>
            </a:r>
            <a:r>
              <a:rPr sz="2000" spc="-8" dirty="0">
                <a:latin typeface="Times New Roman" pitchFamily="18" charset="0"/>
                <a:cs typeface="Times New Roman" pitchFamily="18" charset="0"/>
              </a:rPr>
              <a:t>previous</a:t>
            </a:r>
            <a:r>
              <a:rPr sz="2000" dirty="0">
                <a:latin typeface="Times New Roman" pitchFamily="18" charset="0"/>
                <a:cs typeface="Times New Roman" pitchFamily="18" charset="0"/>
              </a:rPr>
              <a:t> </a:t>
            </a:r>
            <a:r>
              <a:rPr sz="2000" spc="-4" dirty="0">
                <a:latin typeface="Times New Roman" pitchFamily="18" charset="0"/>
                <a:cs typeface="Times New Roman" pitchFamily="18" charset="0"/>
              </a:rPr>
              <a:t>model</a:t>
            </a:r>
            <a:endParaRPr sz="2000" dirty="0">
              <a:latin typeface="Times New Roman" pitchFamily="18" charset="0"/>
              <a:cs typeface="Times New Roman" pitchFamily="18" charset="0"/>
            </a:endParaRPr>
          </a:p>
          <a:p>
            <a:pPr marL="266700" marR="100965" indent="-257175" algn="just">
              <a:spcBef>
                <a:spcPts val="278"/>
              </a:spcBef>
              <a:buFont typeface="Arial"/>
              <a:buChar char="•"/>
              <a:tabLst>
                <a:tab pos="266700" algn="l"/>
              </a:tabLst>
            </a:pPr>
            <a:r>
              <a:rPr sz="2000" spc="-4" dirty="0">
                <a:latin typeface="Times New Roman" pitchFamily="18" charset="0"/>
                <a:cs typeface="Times New Roman" pitchFamily="18" charset="0"/>
              </a:rPr>
              <a:t>loss function will </a:t>
            </a:r>
            <a:r>
              <a:rPr sz="2000" spc="-8" dirty="0">
                <a:latin typeface="Times New Roman" pitchFamily="18" charset="0"/>
                <a:cs typeface="Times New Roman" pitchFamily="18" charset="0"/>
              </a:rPr>
              <a:t>give more </a:t>
            </a:r>
            <a:r>
              <a:rPr sz="2000" spc="-11" dirty="0">
                <a:latin typeface="Times New Roman" pitchFamily="18" charset="0"/>
                <a:cs typeface="Times New Roman" pitchFamily="18" charset="0"/>
              </a:rPr>
              <a:t>weightage to  </a:t>
            </a:r>
            <a:r>
              <a:rPr sz="2000" spc="-8" dirty="0">
                <a:latin typeface="Times New Roman" pitchFamily="18" charset="0"/>
                <a:cs typeface="Times New Roman" pitchFamily="18" charset="0"/>
              </a:rPr>
              <a:t>error </a:t>
            </a:r>
            <a:r>
              <a:rPr sz="2000" spc="-4" dirty="0">
                <a:latin typeface="Times New Roman" pitchFamily="18" charset="0"/>
                <a:cs typeface="Times New Roman" pitchFamily="18" charset="0"/>
              </a:rPr>
              <a:t>of </a:t>
            </a:r>
            <a:r>
              <a:rPr sz="2000" spc="-8" dirty="0">
                <a:latin typeface="Times New Roman" pitchFamily="18" charset="0"/>
                <a:cs typeface="Times New Roman" pitchFamily="18" charset="0"/>
              </a:rPr>
              <a:t>previous </a:t>
            </a:r>
            <a:r>
              <a:rPr sz="2000" spc="-4" dirty="0">
                <a:latin typeface="Times New Roman" pitchFamily="18" charset="0"/>
                <a:cs typeface="Times New Roman" pitchFamily="18" charset="0"/>
              </a:rPr>
              <a:t>model. and this </a:t>
            </a:r>
            <a:r>
              <a:rPr sz="2000" spc="-8" dirty="0">
                <a:latin typeface="Times New Roman" pitchFamily="18" charset="0"/>
                <a:cs typeface="Times New Roman" pitchFamily="18" charset="0"/>
              </a:rPr>
              <a:t>process  continuous until </a:t>
            </a:r>
            <a:r>
              <a:rPr sz="2000" spc="-4" dirty="0">
                <a:latin typeface="Times New Roman" pitchFamily="18" charset="0"/>
                <a:cs typeface="Times New Roman" pitchFamily="18" charset="0"/>
              </a:rPr>
              <a:t>MSE </a:t>
            </a:r>
            <a:r>
              <a:rPr sz="2000" spc="-8" dirty="0">
                <a:latin typeface="Times New Roman" pitchFamily="18" charset="0"/>
                <a:cs typeface="Times New Roman" pitchFamily="18" charset="0"/>
              </a:rPr>
              <a:t>gets</a:t>
            </a:r>
            <a:r>
              <a:rPr sz="2000" spc="4" dirty="0">
                <a:latin typeface="Times New Roman" pitchFamily="18" charset="0"/>
                <a:cs typeface="Times New Roman" pitchFamily="18" charset="0"/>
              </a:rPr>
              <a:t> </a:t>
            </a:r>
            <a:r>
              <a:rPr sz="2000" spc="-8" dirty="0">
                <a:latin typeface="Times New Roman" pitchFamily="18" charset="0"/>
                <a:cs typeface="Times New Roman" pitchFamily="18" charset="0"/>
              </a:rPr>
              <a:t>minimizes.</a:t>
            </a:r>
            <a:endParaRPr sz="2000" dirty="0">
              <a:latin typeface="Times New Roman" pitchFamily="18" charset="0"/>
              <a:cs typeface="Times New Roman" pitchFamily="18" charset="0"/>
            </a:endParaRPr>
          </a:p>
          <a:p>
            <a:pPr>
              <a:spcBef>
                <a:spcPts val="19"/>
              </a:spcBef>
              <a:buFont typeface="Arial"/>
              <a:buChar char="•"/>
            </a:pPr>
            <a:endParaRPr sz="2000" dirty="0">
              <a:latin typeface="Times New Roman" pitchFamily="18" charset="0"/>
              <a:cs typeface="Times New Roman" pitchFamily="18" charset="0"/>
            </a:endParaRPr>
          </a:p>
        </p:txBody>
      </p:sp>
      <p:graphicFrame>
        <p:nvGraphicFramePr>
          <p:cNvPr id="5" name="object 5"/>
          <p:cNvGraphicFramePr>
            <a:graphicFrameLocks noGrp="1"/>
          </p:cNvGraphicFramePr>
          <p:nvPr>
            <p:extLst>
              <p:ext uri="{D42A27DB-BD31-4B8C-83A1-F6EECF244321}">
                <p14:modId xmlns:p14="http://schemas.microsoft.com/office/powerpoint/2010/main" val="1947636322"/>
              </p:ext>
            </p:extLst>
          </p:nvPr>
        </p:nvGraphicFramePr>
        <p:xfrm>
          <a:off x="5396389" y="4114800"/>
          <a:ext cx="2909411" cy="1798318"/>
        </p:xfrm>
        <a:graphic>
          <a:graphicData uri="http://schemas.openxmlformats.org/drawingml/2006/table">
            <a:tbl>
              <a:tblPr firstRow="1" bandRow="1">
                <a:tableStyleId>{2D5ABB26-0587-4C30-8999-92F81FD0307C}</a:tableStyleId>
              </a:tblPr>
              <a:tblGrid>
                <a:gridCol w="1514650">
                  <a:extLst>
                    <a:ext uri="{9D8B030D-6E8A-4147-A177-3AD203B41FA5}">
                      <a16:colId xmlns:a16="http://schemas.microsoft.com/office/drawing/2014/main" val="20000"/>
                    </a:ext>
                  </a:extLst>
                </a:gridCol>
                <a:gridCol w="1394761">
                  <a:extLst>
                    <a:ext uri="{9D8B030D-6E8A-4147-A177-3AD203B41FA5}">
                      <a16:colId xmlns:a16="http://schemas.microsoft.com/office/drawing/2014/main" val="20001"/>
                    </a:ext>
                  </a:extLst>
                </a:gridCol>
              </a:tblGrid>
              <a:tr h="449580">
                <a:tc>
                  <a:txBody>
                    <a:bodyPr/>
                    <a:lstStyle/>
                    <a:p>
                      <a:pPr marL="90805">
                        <a:lnSpc>
                          <a:spcPct val="100000"/>
                        </a:lnSpc>
                        <a:spcBef>
                          <a:spcPts val="260"/>
                        </a:spcBef>
                      </a:pPr>
                      <a:r>
                        <a:rPr sz="1400" spc="-5" dirty="0">
                          <a:latin typeface="Carlito"/>
                          <a:cs typeface="Carlito"/>
                        </a:rPr>
                        <a:t>MSE</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201930">
                        <a:lnSpc>
                          <a:spcPct val="100000"/>
                        </a:lnSpc>
                        <a:spcBef>
                          <a:spcPts val="260"/>
                        </a:spcBef>
                      </a:pPr>
                      <a:r>
                        <a:rPr lang="en-IN" sz="1400" b="0" i="0" dirty="0">
                          <a:solidFill>
                            <a:schemeClr val="tx1"/>
                          </a:solidFill>
                          <a:effectLst/>
                          <a:latin typeface="+mn-lt"/>
                          <a:ea typeface="+mn-ea"/>
                          <a:cs typeface="+mn-cs"/>
                        </a:rPr>
                        <a:t>0.001963</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0"/>
                  </a:ext>
                </a:extLst>
              </a:tr>
              <a:tr h="449580">
                <a:tc>
                  <a:txBody>
                    <a:bodyPr/>
                    <a:lstStyle/>
                    <a:p>
                      <a:pPr marL="90805">
                        <a:lnSpc>
                          <a:spcPct val="100000"/>
                        </a:lnSpc>
                        <a:spcBef>
                          <a:spcPts val="259"/>
                        </a:spcBef>
                      </a:pPr>
                      <a:r>
                        <a:rPr sz="1400" spc="-5" dirty="0">
                          <a:latin typeface="Carlito"/>
                          <a:cs typeface="Carlito"/>
                        </a:rPr>
                        <a:t>RMSE</a:t>
                      </a:r>
                      <a:endParaRPr sz="1400" dirty="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201930">
                        <a:lnSpc>
                          <a:spcPct val="100000"/>
                        </a:lnSpc>
                        <a:spcBef>
                          <a:spcPts val="259"/>
                        </a:spcBef>
                      </a:pPr>
                      <a:r>
                        <a:rPr lang="en-IN" sz="1400" b="0" i="0" dirty="0">
                          <a:solidFill>
                            <a:schemeClr val="tx1"/>
                          </a:solidFill>
                          <a:effectLst/>
                          <a:latin typeface="+mn-lt"/>
                          <a:ea typeface="+mn-ea"/>
                          <a:cs typeface="+mn-cs"/>
                        </a:rPr>
                        <a:t>0.044311</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1"/>
                  </a:ext>
                </a:extLst>
              </a:tr>
              <a:tr h="449580">
                <a:tc>
                  <a:txBody>
                    <a:bodyPr/>
                    <a:lstStyle/>
                    <a:p>
                      <a:pPr marL="90805">
                        <a:lnSpc>
                          <a:spcPct val="100000"/>
                        </a:lnSpc>
                        <a:spcBef>
                          <a:spcPts val="260"/>
                        </a:spcBef>
                      </a:pPr>
                      <a:r>
                        <a:rPr sz="1400" spc="-5" dirty="0">
                          <a:latin typeface="Carlito"/>
                          <a:cs typeface="Carlito"/>
                        </a:rPr>
                        <a:t>R2</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201930">
                        <a:lnSpc>
                          <a:spcPct val="100000"/>
                        </a:lnSpc>
                        <a:spcBef>
                          <a:spcPts val="260"/>
                        </a:spcBef>
                      </a:pPr>
                      <a:r>
                        <a:rPr lang="en-IN" sz="1400" b="0" i="0" dirty="0">
                          <a:solidFill>
                            <a:schemeClr val="tx1"/>
                          </a:solidFill>
                          <a:effectLst/>
                          <a:latin typeface="+mn-lt"/>
                          <a:ea typeface="+mn-ea"/>
                          <a:cs typeface="+mn-cs"/>
                        </a:rPr>
                        <a:t>0.822151</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2"/>
                  </a:ext>
                </a:extLst>
              </a:tr>
              <a:tr h="449578">
                <a:tc>
                  <a:txBody>
                    <a:bodyPr/>
                    <a:lstStyle/>
                    <a:p>
                      <a:pPr marL="90805">
                        <a:lnSpc>
                          <a:spcPct val="100000"/>
                        </a:lnSpc>
                        <a:spcBef>
                          <a:spcPts val="260"/>
                        </a:spcBef>
                      </a:pPr>
                      <a:r>
                        <a:rPr sz="1400" spc="-10" dirty="0">
                          <a:latin typeface="Carlito"/>
                          <a:cs typeface="Carlito"/>
                        </a:rPr>
                        <a:t>Adjusted_R2</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201930">
                        <a:lnSpc>
                          <a:spcPct val="100000"/>
                        </a:lnSpc>
                        <a:spcBef>
                          <a:spcPts val="260"/>
                        </a:spcBef>
                      </a:pPr>
                      <a:r>
                        <a:rPr sz="1400" spc="-5" dirty="0">
                          <a:latin typeface="Carlito"/>
                          <a:cs typeface="Carlito"/>
                        </a:rPr>
                        <a:t>0.</a:t>
                      </a:r>
                      <a:r>
                        <a:rPr lang="en-IN" sz="1400" spc="-5" dirty="0">
                          <a:latin typeface="Carlito"/>
                          <a:cs typeface="Carlito"/>
                        </a:rPr>
                        <a:t>822109</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3"/>
                  </a:ext>
                </a:extLst>
              </a:tr>
            </a:tbl>
          </a:graphicData>
        </a:graphic>
      </p:graphicFrame>
      <p:sp>
        <p:nvSpPr>
          <p:cNvPr id="6" name="object 6"/>
          <p:cNvSpPr/>
          <p:nvPr/>
        </p:nvSpPr>
        <p:spPr>
          <a:xfrm>
            <a:off x="5029200" y="1371600"/>
            <a:ext cx="3404631" cy="2438453"/>
          </a:xfrm>
          <a:prstGeom prst="rect">
            <a:avLst/>
          </a:prstGeom>
          <a:blipFill>
            <a:blip r:embed="rId2" cstate="print"/>
            <a:stretch>
              <a:fillRect/>
            </a:stretch>
          </a:blipFill>
        </p:spPr>
        <p:txBody>
          <a:bodyPr wrap="square" lIns="0" tIns="0" rIns="0" bIns="0" rtlCol="0"/>
          <a:lstStyle/>
          <a:p>
            <a:endParaRPr sz="13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47174" marR="111443">
              <a:spcBef>
                <a:spcPts val="4"/>
              </a:spcBef>
            </a:pPr>
            <a:r>
              <a:rPr lang="en-US" sz="2000" spc="-11" dirty="0">
                <a:latin typeface="Times New Roman" pitchFamily="18" charset="0"/>
                <a:cs typeface="Times New Roman" pitchFamily="18" charset="0"/>
              </a:rPr>
              <a:t>XGBoost </a:t>
            </a:r>
            <a:r>
              <a:rPr lang="en-US" sz="2000" spc="-4" dirty="0">
                <a:latin typeface="Times New Roman" pitchFamily="18" charset="0"/>
                <a:cs typeface="Times New Roman" pitchFamily="18" charset="0"/>
              </a:rPr>
              <a:t>is </a:t>
            </a:r>
            <a:r>
              <a:rPr lang="en-US" sz="2000" spc="-8" dirty="0">
                <a:latin typeface="Times New Roman" pitchFamily="18" charset="0"/>
                <a:cs typeface="Times New Roman" pitchFamily="18" charset="0"/>
              </a:rPr>
              <a:t>just </a:t>
            </a:r>
            <a:r>
              <a:rPr lang="en-US" sz="2000" spc="-4" dirty="0">
                <a:latin typeface="Times New Roman" pitchFamily="18" charset="0"/>
                <a:cs typeface="Times New Roman" pitchFamily="18" charset="0"/>
              </a:rPr>
              <a:t>an </a:t>
            </a:r>
            <a:r>
              <a:rPr lang="en-US" sz="2000" spc="-8" dirty="0">
                <a:latin typeface="Times New Roman" pitchFamily="18" charset="0"/>
                <a:cs typeface="Times New Roman" pitchFamily="18" charset="0"/>
              </a:rPr>
              <a:t>extension </a:t>
            </a:r>
            <a:r>
              <a:rPr lang="en-US" sz="2000" spc="-4" dirty="0">
                <a:latin typeface="Times New Roman" pitchFamily="18" charset="0"/>
                <a:cs typeface="Times New Roman" pitchFamily="18" charset="0"/>
              </a:rPr>
              <a:t>of GBM with  </a:t>
            </a:r>
            <a:r>
              <a:rPr lang="en-US" sz="2000" spc="-8" dirty="0">
                <a:latin typeface="Times New Roman" pitchFamily="18" charset="0"/>
                <a:cs typeface="Times New Roman" pitchFamily="18" charset="0"/>
              </a:rPr>
              <a:t>following</a:t>
            </a:r>
            <a:r>
              <a:rPr lang="en-US" sz="2000" spc="-4" dirty="0">
                <a:latin typeface="Times New Roman" pitchFamily="18" charset="0"/>
                <a:cs typeface="Times New Roman" pitchFamily="18" charset="0"/>
              </a:rPr>
              <a:t> </a:t>
            </a:r>
            <a:r>
              <a:rPr lang="en-US" sz="2000" spc="-8" dirty="0">
                <a:latin typeface="Times New Roman" pitchFamily="18" charset="0"/>
                <a:cs typeface="Times New Roman" pitchFamily="18" charset="0"/>
              </a:rPr>
              <a:t>advantages.</a:t>
            </a:r>
            <a:endParaRPr lang="en-US" sz="2000" dirty="0">
              <a:latin typeface="Times New Roman" pitchFamily="18" charset="0"/>
              <a:cs typeface="Times New Roman" pitchFamily="18" charset="0"/>
            </a:endParaRPr>
          </a:p>
          <a:p>
            <a:pPr marL="695325" lvl="1" indent="-393859">
              <a:spcBef>
                <a:spcPts val="113"/>
              </a:spcBef>
              <a:buChar char="•"/>
              <a:tabLst>
                <a:tab pos="694849" algn="l"/>
                <a:tab pos="695325" algn="l"/>
              </a:tabLst>
            </a:pPr>
            <a:r>
              <a:rPr lang="en-US" sz="2000" spc="-8" dirty="0">
                <a:latin typeface="Times New Roman" pitchFamily="18" charset="0"/>
                <a:cs typeface="Times New Roman" pitchFamily="18" charset="0"/>
              </a:rPr>
              <a:t>Regularization</a:t>
            </a:r>
            <a:endParaRPr lang="en-US" sz="2000" dirty="0">
              <a:latin typeface="Times New Roman" pitchFamily="18" charset="0"/>
              <a:cs typeface="Times New Roman" pitchFamily="18" charset="0"/>
            </a:endParaRPr>
          </a:p>
          <a:p>
            <a:pPr marL="695325" lvl="1" indent="-393859">
              <a:spcBef>
                <a:spcPts val="139"/>
              </a:spcBef>
              <a:buChar char="•"/>
              <a:tabLst>
                <a:tab pos="694849" algn="l"/>
                <a:tab pos="695325" algn="l"/>
              </a:tabLst>
            </a:pPr>
            <a:r>
              <a:rPr lang="en-US" sz="2000" spc="-11" dirty="0">
                <a:latin typeface="Times New Roman" pitchFamily="18" charset="0"/>
                <a:cs typeface="Times New Roman" pitchFamily="18" charset="0"/>
              </a:rPr>
              <a:t>Parallel</a:t>
            </a:r>
            <a:r>
              <a:rPr lang="en-US" sz="2000" spc="-8" dirty="0">
                <a:latin typeface="Times New Roman" pitchFamily="18" charset="0"/>
                <a:cs typeface="Times New Roman" pitchFamily="18" charset="0"/>
              </a:rPr>
              <a:t> Processing</a:t>
            </a:r>
            <a:endParaRPr lang="en-US" sz="2000" dirty="0">
              <a:latin typeface="Times New Roman" pitchFamily="18" charset="0"/>
              <a:cs typeface="Times New Roman" pitchFamily="18" charset="0"/>
            </a:endParaRPr>
          </a:p>
          <a:p>
            <a:pPr marL="695325" lvl="1" indent="-393859">
              <a:spcBef>
                <a:spcPts val="139"/>
              </a:spcBef>
              <a:buChar char="•"/>
              <a:tabLst>
                <a:tab pos="694849" algn="l"/>
                <a:tab pos="695325" algn="l"/>
              </a:tabLst>
            </a:pPr>
            <a:r>
              <a:rPr lang="en-US" sz="2000" spc="-4" dirty="0">
                <a:latin typeface="Times New Roman" pitchFamily="18" charset="0"/>
                <a:cs typeface="Times New Roman" pitchFamily="18" charset="0"/>
              </a:rPr>
              <a:t>High </a:t>
            </a:r>
            <a:r>
              <a:rPr lang="en-US" sz="2000" spc="-8" dirty="0">
                <a:latin typeface="Times New Roman" pitchFamily="18" charset="0"/>
                <a:cs typeface="Times New Roman" pitchFamily="18" charset="0"/>
              </a:rPr>
              <a:t>Flexibility</a:t>
            </a:r>
            <a:endParaRPr lang="en-US" sz="2000" dirty="0">
              <a:latin typeface="Times New Roman" pitchFamily="18" charset="0"/>
              <a:cs typeface="Times New Roman" pitchFamily="18" charset="0"/>
            </a:endParaRPr>
          </a:p>
          <a:p>
            <a:pPr marL="695325" lvl="1" indent="-393859">
              <a:spcBef>
                <a:spcPts val="139"/>
              </a:spcBef>
              <a:buChar char="•"/>
              <a:tabLst>
                <a:tab pos="694849" algn="l"/>
                <a:tab pos="695325" algn="l"/>
              </a:tabLst>
            </a:pPr>
            <a:r>
              <a:rPr lang="en-US" sz="2000" spc="-4" dirty="0">
                <a:latin typeface="Times New Roman" pitchFamily="18" charset="0"/>
                <a:cs typeface="Times New Roman" pitchFamily="18" charset="0"/>
              </a:rPr>
              <a:t>Handles Missing </a:t>
            </a:r>
            <a:r>
              <a:rPr lang="en-US" sz="2000" spc="-8" dirty="0">
                <a:latin typeface="Times New Roman" pitchFamily="18" charset="0"/>
                <a:cs typeface="Times New Roman" pitchFamily="18" charset="0"/>
              </a:rPr>
              <a:t>values</a:t>
            </a:r>
            <a:endParaRPr lang="en-US" sz="2000" dirty="0">
              <a:latin typeface="Times New Roman" pitchFamily="18" charset="0"/>
              <a:cs typeface="Times New Roman" pitchFamily="18" charset="0"/>
            </a:endParaRPr>
          </a:p>
          <a:p>
            <a:pPr marL="695325" lvl="1" indent="-393859">
              <a:spcBef>
                <a:spcPts val="139"/>
              </a:spcBef>
              <a:buChar char="•"/>
              <a:tabLst>
                <a:tab pos="694849" algn="l"/>
                <a:tab pos="695325" algn="l"/>
              </a:tabLst>
            </a:pPr>
            <a:r>
              <a:rPr lang="en-US" sz="2000" spc="-26" dirty="0">
                <a:latin typeface="Times New Roman" pitchFamily="18" charset="0"/>
                <a:cs typeface="Times New Roman" pitchFamily="18" charset="0"/>
              </a:rPr>
              <a:t>Tree</a:t>
            </a:r>
            <a:r>
              <a:rPr lang="en-US" sz="2000" spc="-8" dirty="0">
                <a:latin typeface="Times New Roman" pitchFamily="18" charset="0"/>
                <a:cs typeface="Times New Roman" pitchFamily="18" charset="0"/>
              </a:rPr>
              <a:t> </a:t>
            </a:r>
            <a:r>
              <a:rPr lang="en-US" sz="2000" spc="-4" dirty="0">
                <a:latin typeface="Times New Roman" pitchFamily="18" charset="0"/>
                <a:cs typeface="Times New Roman" pitchFamily="18" charset="0"/>
              </a:rPr>
              <a:t>pruning</a:t>
            </a:r>
            <a:endParaRPr lang="en-US" sz="2000" dirty="0">
              <a:latin typeface="Times New Roman" pitchFamily="18" charset="0"/>
              <a:cs typeface="Times New Roman" pitchFamily="18" charset="0"/>
            </a:endParaRPr>
          </a:p>
          <a:p>
            <a:pPr marL="695325" lvl="1" indent="-393859">
              <a:spcBef>
                <a:spcPts val="139"/>
              </a:spcBef>
              <a:buChar char="•"/>
              <a:tabLst>
                <a:tab pos="694849" algn="l"/>
                <a:tab pos="695325" algn="l"/>
              </a:tabLst>
            </a:pPr>
            <a:r>
              <a:rPr lang="en-US" sz="2000" spc="-4" dirty="0">
                <a:latin typeface="Times New Roman" pitchFamily="18" charset="0"/>
                <a:cs typeface="Times New Roman" pitchFamily="18" charset="0"/>
              </a:rPr>
              <a:t>Buitin </a:t>
            </a:r>
            <a:r>
              <a:rPr lang="en-US" sz="2000" spc="-8" dirty="0">
                <a:latin typeface="Times New Roman" pitchFamily="18" charset="0"/>
                <a:cs typeface="Times New Roman" pitchFamily="18" charset="0"/>
              </a:rPr>
              <a:t>cross</a:t>
            </a:r>
            <a:r>
              <a:rPr lang="en-US" sz="2000" spc="-4" dirty="0">
                <a:latin typeface="Times New Roman" pitchFamily="18" charset="0"/>
                <a:cs typeface="Times New Roman" pitchFamily="18" charset="0"/>
              </a:rPr>
              <a:t> </a:t>
            </a:r>
            <a:r>
              <a:rPr lang="en-US" sz="2000" spc="-8" dirty="0">
                <a:latin typeface="Times New Roman" pitchFamily="18" charset="0"/>
                <a:cs typeface="Times New Roman" pitchFamily="18" charset="0"/>
              </a:rPr>
              <a:t>validation</a:t>
            </a:r>
            <a:endParaRPr lang="en-US" sz="2000" dirty="0">
              <a:latin typeface="Times New Roman" pitchFamily="18" charset="0"/>
              <a:cs typeface="Times New Roman" pitchFamily="18" charset="0"/>
            </a:endParaRPr>
          </a:p>
          <a:p>
            <a:pPr marL="695325" lvl="1" indent="-393859">
              <a:spcBef>
                <a:spcPts val="139"/>
              </a:spcBef>
              <a:buChar char="•"/>
              <a:tabLst>
                <a:tab pos="694849" algn="l"/>
                <a:tab pos="695325" algn="l"/>
              </a:tabLst>
            </a:pPr>
            <a:r>
              <a:rPr lang="en-US" sz="2000" spc="-4" dirty="0">
                <a:latin typeface="Times New Roman" pitchFamily="18" charset="0"/>
                <a:cs typeface="Times New Roman" pitchFamily="18" charset="0"/>
              </a:rPr>
              <a:t>Continuous on </a:t>
            </a:r>
            <a:r>
              <a:rPr lang="en-US" sz="2000" spc="-8" dirty="0">
                <a:latin typeface="Times New Roman" pitchFamily="18" charset="0"/>
                <a:cs typeface="Times New Roman" pitchFamily="18" charset="0"/>
              </a:rPr>
              <a:t>existing </a:t>
            </a:r>
            <a:r>
              <a:rPr lang="en-US" sz="2000" spc="-4" dirty="0">
                <a:latin typeface="Times New Roman" pitchFamily="18" charset="0"/>
                <a:cs typeface="Times New Roman" pitchFamily="18" charset="0"/>
              </a:rPr>
              <a:t>model</a:t>
            </a:r>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sp>
        <p:nvSpPr>
          <p:cNvPr id="3" name="Title 2"/>
          <p:cNvSpPr>
            <a:spLocks noGrp="1"/>
          </p:cNvSpPr>
          <p:nvPr>
            <p:ph type="title"/>
          </p:nvPr>
        </p:nvSpPr>
        <p:spPr>
          <a:xfrm>
            <a:off x="3131840" y="332656"/>
            <a:ext cx="2674640" cy="922114"/>
          </a:xfrm>
        </p:spPr>
        <p:txBody>
          <a:bodyPr/>
          <a:lstStyle/>
          <a:p>
            <a:r>
              <a:rPr lang="en-IN" sz="4400" spc="-127" dirty="0">
                <a:effectLst/>
                <a:latin typeface="Times New Roman" pitchFamily="18" charset="0"/>
                <a:cs typeface="Times New Roman" pitchFamily="18" charset="0"/>
              </a:rPr>
              <a:t>X</a:t>
            </a:r>
            <a:r>
              <a:rPr lang="en-IN" sz="4400" spc="-4" dirty="0">
                <a:effectLst/>
                <a:latin typeface="Times New Roman" pitchFamily="18" charset="0"/>
                <a:cs typeface="Times New Roman" pitchFamily="18" charset="0"/>
              </a:rPr>
              <a:t>GBoo</a:t>
            </a:r>
            <a:r>
              <a:rPr lang="en-IN" sz="4400" spc="-41" dirty="0">
                <a:effectLst/>
                <a:latin typeface="Times New Roman" pitchFamily="18" charset="0"/>
                <a:cs typeface="Times New Roman" pitchFamily="18" charset="0"/>
              </a:rPr>
              <a:t>s</a:t>
            </a:r>
            <a:r>
              <a:rPr lang="en-IN" sz="4400" dirty="0">
                <a:effectLst/>
                <a:latin typeface="Times New Roman" pitchFamily="18" charset="0"/>
                <a:cs typeface="Times New Roman" pitchFamily="18" charset="0"/>
              </a:rPr>
              <a:t>t</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9000" y="304800"/>
            <a:ext cx="2447882" cy="625652"/>
          </a:xfrm>
          <a:prstGeom prst="rect">
            <a:avLst/>
          </a:prstGeom>
        </p:spPr>
        <p:txBody>
          <a:bodyPr vert="horz" wrap="square" lIns="0" tIns="10001" rIns="0" bIns="0" rtlCol="0">
            <a:spAutoFit/>
          </a:bodyPr>
          <a:lstStyle/>
          <a:p>
            <a:pPr marL="9525">
              <a:spcBef>
                <a:spcPts val="79"/>
              </a:spcBef>
            </a:pPr>
            <a:r>
              <a:rPr sz="4000" spc="-8" dirty="0">
                <a:effectLst/>
                <a:latin typeface="Times New Roman" pitchFamily="18" charset="0"/>
                <a:cs typeface="Times New Roman" pitchFamily="18" charset="0"/>
              </a:rPr>
              <a:t>LightGBM</a:t>
            </a:r>
          </a:p>
        </p:txBody>
      </p:sp>
      <p:sp>
        <p:nvSpPr>
          <p:cNvPr id="4" name="object 4"/>
          <p:cNvSpPr txBox="1"/>
          <p:nvPr/>
        </p:nvSpPr>
        <p:spPr>
          <a:xfrm>
            <a:off x="395536" y="1196752"/>
            <a:ext cx="4820782" cy="3846953"/>
          </a:xfrm>
          <a:prstGeom prst="rect">
            <a:avLst/>
          </a:prstGeom>
        </p:spPr>
        <p:txBody>
          <a:bodyPr vert="horz" wrap="square" lIns="0" tIns="9525" rIns="0" bIns="0" rtlCol="0">
            <a:spAutoFit/>
          </a:bodyPr>
          <a:lstStyle/>
          <a:p>
            <a:pPr marL="223838" marR="330518" indent="-214313" algn="just">
              <a:spcBef>
                <a:spcPts val="75"/>
              </a:spcBef>
              <a:buFont typeface="Arial"/>
              <a:buChar char="•"/>
              <a:tabLst>
                <a:tab pos="223361" algn="l"/>
                <a:tab pos="223838" algn="l"/>
              </a:tabLst>
            </a:pPr>
            <a:r>
              <a:rPr sz="2000" spc="-4" dirty="0">
                <a:latin typeface="Times New Roman" pitchFamily="18" charset="0"/>
                <a:cs typeface="Times New Roman" pitchFamily="18" charset="0"/>
              </a:rPr>
              <a:t>LightGBM </a:t>
            </a:r>
            <a:r>
              <a:rPr sz="2000" dirty="0">
                <a:latin typeface="Times New Roman" pitchFamily="18" charset="0"/>
                <a:cs typeface="Times New Roman" pitchFamily="18" charset="0"/>
              </a:rPr>
              <a:t>is a </a:t>
            </a:r>
            <a:r>
              <a:rPr sz="2000" spc="-11" dirty="0">
                <a:latin typeface="Times New Roman" pitchFamily="18" charset="0"/>
                <a:cs typeface="Times New Roman" pitchFamily="18" charset="0"/>
              </a:rPr>
              <a:t>fast, </a:t>
            </a:r>
            <a:r>
              <a:rPr sz="2000" spc="-8" dirty="0">
                <a:latin typeface="Times New Roman" pitchFamily="18" charset="0"/>
                <a:cs typeface="Times New Roman" pitchFamily="18" charset="0"/>
              </a:rPr>
              <a:t>distributed </a:t>
            </a:r>
            <a:r>
              <a:rPr sz="2000" spc="-4" dirty="0">
                <a:latin typeface="Times New Roman" pitchFamily="18" charset="0"/>
                <a:cs typeface="Times New Roman" pitchFamily="18" charset="0"/>
              </a:rPr>
              <a:t>high  </a:t>
            </a:r>
            <a:r>
              <a:rPr sz="2000" spc="-8" dirty="0">
                <a:latin typeface="Times New Roman" pitchFamily="18" charset="0"/>
                <a:cs typeface="Times New Roman" pitchFamily="18" charset="0"/>
              </a:rPr>
              <a:t>performance </a:t>
            </a:r>
            <a:r>
              <a:rPr sz="2000" spc="-11" dirty="0">
                <a:latin typeface="Times New Roman" pitchFamily="18" charset="0"/>
                <a:cs typeface="Times New Roman" pitchFamily="18" charset="0"/>
              </a:rPr>
              <a:t>gradient </a:t>
            </a:r>
            <a:r>
              <a:rPr sz="2000" spc="-4" dirty="0">
                <a:latin typeface="Times New Roman" pitchFamily="18" charset="0"/>
                <a:cs typeface="Times New Roman" pitchFamily="18" charset="0"/>
              </a:rPr>
              <a:t>boosting  </a:t>
            </a:r>
            <a:r>
              <a:rPr sz="2000" spc="-8" dirty="0">
                <a:latin typeface="Times New Roman" pitchFamily="18" charset="0"/>
                <a:cs typeface="Times New Roman" pitchFamily="18" charset="0"/>
              </a:rPr>
              <a:t>framework.</a:t>
            </a:r>
            <a:endParaRPr sz="2000" dirty="0">
              <a:latin typeface="Times New Roman" pitchFamily="18" charset="0"/>
              <a:cs typeface="Times New Roman" pitchFamily="18" charset="0"/>
            </a:endParaRPr>
          </a:p>
          <a:p>
            <a:pPr marL="223838" marR="3810" indent="-214313" algn="just">
              <a:buFont typeface="Arial"/>
              <a:buChar char="•"/>
              <a:tabLst>
                <a:tab pos="223361" algn="l"/>
                <a:tab pos="223838" algn="l"/>
              </a:tabLst>
            </a:pPr>
            <a:r>
              <a:rPr sz="2000" spc="-4" dirty="0">
                <a:latin typeface="Times New Roman" pitchFamily="18" charset="0"/>
                <a:cs typeface="Times New Roman" pitchFamily="18" charset="0"/>
              </a:rPr>
              <a:t>LightGBM </a:t>
            </a:r>
            <a:r>
              <a:rPr sz="2000" dirty="0">
                <a:latin typeface="Times New Roman" pitchFamily="18" charset="0"/>
                <a:cs typeface="Times New Roman" pitchFamily="18" charset="0"/>
              </a:rPr>
              <a:t>is </a:t>
            </a:r>
            <a:r>
              <a:rPr sz="2000" spc="-4" dirty="0">
                <a:latin typeface="Times New Roman" pitchFamily="18" charset="0"/>
                <a:cs typeface="Times New Roman" pitchFamily="18" charset="0"/>
              </a:rPr>
              <a:t>based </a:t>
            </a:r>
            <a:r>
              <a:rPr sz="2000" dirty="0">
                <a:latin typeface="Times New Roman" pitchFamily="18" charset="0"/>
                <a:cs typeface="Times New Roman" pitchFamily="18" charset="0"/>
              </a:rPr>
              <a:t>on </a:t>
            </a:r>
            <a:r>
              <a:rPr sz="2000" spc="-4" dirty="0">
                <a:latin typeface="Times New Roman" pitchFamily="18" charset="0"/>
                <a:cs typeface="Times New Roman" pitchFamily="18" charset="0"/>
              </a:rPr>
              <a:t>decision </a:t>
            </a:r>
            <a:r>
              <a:rPr sz="2000" spc="-8" dirty="0">
                <a:latin typeface="Times New Roman" pitchFamily="18" charset="0"/>
                <a:cs typeface="Times New Roman" pitchFamily="18" charset="0"/>
              </a:rPr>
              <a:t>tree  </a:t>
            </a:r>
            <a:r>
              <a:rPr sz="2000" spc="-4" dirty="0">
                <a:latin typeface="Times New Roman" pitchFamily="18" charset="0"/>
                <a:cs typeface="Times New Roman" pitchFamily="18" charset="0"/>
              </a:rPr>
              <a:t>algorithm. But </a:t>
            </a:r>
            <a:r>
              <a:rPr sz="2000" dirty="0">
                <a:latin typeface="Times New Roman" pitchFamily="18" charset="0"/>
                <a:cs typeface="Times New Roman" pitchFamily="18" charset="0"/>
              </a:rPr>
              <a:t>it </a:t>
            </a:r>
            <a:r>
              <a:rPr sz="2000" spc="-4" dirty="0">
                <a:latin typeface="Times New Roman" pitchFamily="18" charset="0"/>
                <a:cs typeface="Times New Roman" pitchFamily="18" charset="0"/>
              </a:rPr>
              <a:t>splits the </a:t>
            </a:r>
            <a:r>
              <a:rPr sz="2000" spc="-8" dirty="0">
                <a:latin typeface="Times New Roman" pitchFamily="18" charset="0"/>
                <a:cs typeface="Times New Roman" pitchFamily="18" charset="0"/>
              </a:rPr>
              <a:t>tree leaf  </a:t>
            </a:r>
            <a:r>
              <a:rPr sz="2000" spc="-4" dirty="0">
                <a:latin typeface="Times New Roman" pitchFamily="18" charset="0"/>
                <a:cs typeface="Times New Roman" pitchFamily="18" charset="0"/>
              </a:rPr>
              <a:t>wise </a:t>
            </a:r>
            <a:r>
              <a:rPr sz="2000" spc="-11" dirty="0">
                <a:latin typeface="Times New Roman" pitchFamily="18" charset="0"/>
                <a:cs typeface="Times New Roman" pitchFamily="18" charset="0"/>
              </a:rPr>
              <a:t>rather </a:t>
            </a:r>
            <a:r>
              <a:rPr sz="2000" spc="-4" dirty="0">
                <a:latin typeface="Times New Roman" pitchFamily="18" charset="0"/>
                <a:cs typeface="Times New Roman" pitchFamily="18" charset="0"/>
              </a:rPr>
              <a:t>then </a:t>
            </a:r>
            <a:r>
              <a:rPr sz="2000" spc="-8" dirty="0">
                <a:latin typeface="Times New Roman" pitchFamily="18" charset="0"/>
                <a:cs typeface="Times New Roman" pitchFamily="18" charset="0"/>
              </a:rPr>
              <a:t>level </a:t>
            </a:r>
            <a:r>
              <a:rPr sz="2000" spc="-4" dirty="0">
                <a:latin typeface="Times New Roman" pitchFamily="18" charset="0"/>
                <a:cs typeface="Times New Roman" pitchFamily="18" charset="0"/>
              </a:rPr>
              <a:t>wise </a:t>
            </a:r>
            <a:r>
              <a:rPr sz="2000" spc="-11" dirty="0">
                <a:latin typeface="Times New Roman" pitchFamily="18" charset="0"/>
                <a:cs typeface="Times New Roman" pitchFamily="18" charset="0"/>
              </a:rPr>
              <a:t>like </a:t>
            </a:r>
            <a:r>
              <a:rPr sz="2000" spc="-4" dirty="0">
                <a:latin typeface="Times New Roman" pitchFamily="18" charset="0"/>
                <a:cs typeface="Times New Roman" pitchFamily="18" charset="0"/>
              </a:rPr>
              <a:t>other  boosting algorithm. So when </a:t>
            </a:r>
            <a:r>
              <a:rPr sz="2000" spc="-8" dirty="0">
                <a:latin typeface="Times New Roman" pitchFamily="18" charset="0"/>
                <a:cs typeface="Times New Roman" pitchFamily="18" charset="0"/>
              </a:rPr>
              <a:t>growing  </a:t>
            </a:r>
            <a:r>
              <a:rPr sz="2000" dirty="0">
                <a:latin typeface="Times New Roman" pitchFamily="18" charset="0"/>
                <a:cs typeface="Times New Roman" pitchFamily="18" charset="0"/>
              </a:rPr>
              <a:t>on </a:t>
            </a:r>
            <a:r>
              <a:rPr sz="2000" spc="-4" dirty="0">
                <a:latin typeface="Times New Roman" pitchFamily="18" charset="0"/>
                <a:cs typeface="Times New Roman" pitchFamily="18" charset="0"/>
              </a:rPr>
              <a:t>the same </a:t>
            </a:r>
            <a:r>
              <a:rPr sz="2000" spc="-8" dirty="0">
                <a:latin typeface="Times New Roman" pitchFamily="18" charset="0"/>
                <a:cs typeface="Times New Roman" pitchFamily="18" charset="0"/>
              </a:rPr>
              <a:t>leaf </a:t>
            </a:r>
            <a:r>
              <a:rPr sz="2000" dirty="0">
                <a:latin typeface="Times New Roman" pitchFamily="18" charset="0"/>
                <a:cs typeface="Times New Roman" pitchFamily="18" charset="0"/>
              </a:rPr>
              <a:t>in </a:t>
            </a:r>
            <a:r>
              <a:rPr sz="2000" spc="-8" dirty="0">
                <a:latin typeface="Times New Roman" pitchFamily="18" charset="0"/>
                <a:cs typeface="Times New Roman" pitchFamily="18" charset="0"/>
              </a:rPr>
              <a:t>Light </a:t>
            </a:r>
            <a:r>
              <a:rPr sz="2000" spc="-4" dirty="0">
                <a:latin typeface="Times New Roman" pitchFamily="18" charset="0"/>
                <a:cs typeface="Times New Roman" pitchFamily="18" charset="0"/>
              </a:rPr>
              <a:t>GBM, the leaf-  wise algorithm </a:t>
            </a:r>
            <a:r>
              <a:rPr sz="2000" spc="-8" dirty="0">
                <a:latin typeface="Times New Roman" pitchFamily="18" charset="0"/>
                <a:cs typeface="Times New Roman" pitchFamily="18" charset="0"/>
              </a:rPr>
              <a:t>can reduce more </a:t>
            </a:r>
            <a:r>
              <a:rPr sz="2000" dirty="0">
                <a:latin typeface="Times New Roman" pitchFamily="18" charset="0"/>
                <a:cs typeface="Times New Roman" pitchFamily="18" charset="0"/>
              </a:rPr>
              <a:t>loss  </a:t>
            </a:r>
            <a:r>
              <a:rPr sz="2000" spc="-4" dirty="0">
                <a:latin typeface="Times New Roman" pitchFamily="18" charset="0"/>
                <a:cs typeface="Times New Roman" pitchFamily="18" charset="0"/>
              </a:rPr>
              <a:t>than the level-wise algorithm and  hence results </a:t>
            </a:r>
            <a:r>
              <a:rPr sz="2000" dirty="0">
                <a:latin typeface="Times New Roman" pitchFamily="18" charset="0"/>
                <a:cs typeface="Times New Roman" pitchFamily="18" charset="0"/>
              </a:rPr>
              <a:t>in </a:t>
            </a:r>
            <a:r>
              <a:rPr sz="2000" spc="-4" dirty="0">
                <a:latin typeface="Times New Roman" pitchFamily="18" charset="0"/>
                <a:cs typeface="Times New Roman" pitchFamily="18" charset="0"/>
              </a:rPr>
              <a:t>much </a:t>
            </a:r>
            <a:r>
              <a:rPr sz="2000" spc="-11" dirty="0">
                <a:latin typeface="Times New Roman" pitchFamily="18" charset="0"/>
                <a:cs typeface="Times New Roman" pitchFamily="18" charset="0"/>
              </a:rPr>
              <a:t>better </a:t>
            </a:r>
            <a:r>
              <a:rPr sz="2000" spc="-8" dirty="0">
                <a:latin typeface="Times New Roman" pitchFamily="18" charset="0"/>
                <a:cs typeface="Times New Roman" pitchFamily="18" charset="0"/>
              </a:rPr>
              <a:t>accuracy  </a:t>
            </a:r>
            <a:r>
              <a:rPr sz="2000" spc="-4" dirty="0">
                <a:latin typeface="Times New Roman" pitchFamily="18" charset="0"/>
                <a:cs typeface="Times New Roman" pitchFamily="18" charset="0"/>
              </a:rPr>
              <a:t>which </a:t>
            </a:r>
            <a:r>
              <a:rPr sz="2000" spc="-8" dirty="0">
                <a:latin typeface="Times New Roman" pitchFamily="18" charset="0"/>
                <a:cs typeface="Times New Roman" pitchFamily="18" charset="0"/>
              </a:rPr>
              <a:t>can </a:t>
            </a:r>
            <a:r>
              <a:rPr sz="2000" spc="-11" dirty="0">
                <a:latin typeface="Times New Roman" pitchFamily="18" charset="0"/>
                <a:cs typeface="Times New Roman" pitchFamily="18" charset="0"/>
              </a:rPr>
              <a:t>rarely </a:t>
            </a:r>
            <a:r>
              <a:rPr sz="2000" spc="-4" dirty="0">
                <a:latin typeface="Times New Roman" pitchFamily="18" charset="0"/>
                <a:cs typeface="Times New Roman" pitchFamily="18" charset="0"/>
              </a:rPr>
              <a:t>be </a:t>
            </a:r>
            <a:r>
              <a:rPr sz="2000" spc="-8" dirty="0">
                <a:latin typeface="Times New Roman" pitchFamily="18" charset="0"/>
                <a:cs typeface="Times New Roman" pitchFamily="18" charset="0"/>
              </a:rPr>
              <a:t>achieved by </a:t>
            </a:r>
            <a:r>
              <a:rPr sz="2000" spc="-11" dirty="0">
                <a:latin typeface="Times New Roman" pitchFamily="18" charset="0"/>
                <a:cs typeface="Times New Roman" pitchFamily="18" charset="0"/>
              </a:rPr>
              <a:t>any </a:t>
            </a:r>
            <a:r>
              <a:rPr sz="2000" dirty="0">
                <a:latin typeface="Times New Roman" pitchFamily="18" charset="0"/>
                <a:cs typeface="Times New Roman" pitchFamily="18" charset="0"/>
              </a:rPr>
              <a:t>of  </a:t>
            </a:r>
            <a:r>
              <a:rPr sz="2000" spc="-4" dirty="0">
                <a:latin typeface="Times New Roman" pitchFamily="18" charset="0"/>
                <a:cs typeface="Times New Roman" pitchFamily="18" charset="0"/>
              </a:rPr>
              <a:t>the </a:t>
            </a:r>
            <a:r>
              <a:rPr sz="2000" spc="-8" dirty="0">
                <a:latin typeface="Times New Roman" pitchFamily="18" charset="0"/>
                <a:cs typeface="Times New Roman" pitchFamily="18" charset="0"/>
              </a:rPr>
              <a:t>existing </a:t>
            </a:r>
            <a:r>
              <a:rPr sz="2000" spc="-4" dirty="0">
                <a:latin typeface="Times New Roman" pitchFamily="18" charset="0"/>
                <a:cs typeface="Times New Roman" pitchFamily="18" charset="0"/>
              </a:rPr>
              <a:t>boosting</a:t>
            </a:r>
            <a:r>
              <a:rPr sz="2000" spc="-8" dirty="0">
                <a:latin typeface="Times New Roman" pitchFamily="18" charset="0"/>
                <a:cs typeface="Times New Roman" pitchFamily="18" charset="0"/>
              </a:rPr>
              <a:t> </a:t>
            </a:r>
            <a:r>
              <a:rPr sz="2000" spc="-4" dirty="0">
                <a:latin typeface="Times New Roman" pitchFamily="18" charset="0"/>
                <a:cs typeface="Times New Roman" pitchFamily="18" charset="0"/>
              </a:rPr>
              <a:t>algorithms.</a:t>
            </a:r>
            <a:endParaRPr sz="2000" dirty="0">
              <a:latin typeface="Times New Roman" pitchFamily="18" charset="0"/>
              <a:cs typeface="Times New Roman" pitchFamily="18" charset="0"/>
            </a:endParaRPr>
          </a:p>
        </p:txBody>
      </p:sp>
      <p:sp>
        <p:nvSpPr>
          <p:cNvPr id="5" name="object 5"/>
          <p:cNvSpPr/>
          <p:nvPr/>
        </p:nvSpPr>
        <p:spPr>
          <a:xfrm>
            <a:off x="6300192" y="2492896"/>
            <a:ext cx="2522402" cy="1324319"/>
          </a:xfrm>
          <a:prstGeom prst="rect">
            <a:avLst/>
          </a:prstGeom>
          <a:blipFill>
            <a:blip r:embed="rId2" cstate="print"/>
            <a:stretch>
              <a:fillRect/>
            </a:stretch>
          </a:blipFill>
        </p:spPr>
        <p:txBody>
          <a:bodyPr wrap="square" lIns="0" tIns="0" rIns="0" bIns="0" rtlCol="0"/>
          <a:lstStyle/>
          <a:p>
            <a:endParaRPr sz="1350" dirty="0"/>
          </a:p>
        </p:txBody>
      </p:sp>
      <p:sp>
        <p:nvSpPr>
          <p:cNvPr id="6" name="object 6"/>
          <p:cNvSpPr/>
          <p:nvPr/>
        </p:nvSpPr>
        <p:spPr>
          <a:xfrm>
            <a:off x="5634420" y="4221088"/>
            <a:ext cx="3509580" cy="1730477"/>
          </a:xfrm>
          <a:prstGeom prst="rect">
            <a:avLst/>
          </a:prstGeom>
          <a:blipFill>
            <a:blip r:embed="rId3" cstate="print"/>
            <a:stretch>
              <a:fillRect/>
            </a:stretch>
          </a:blipFill>
        </p:spPr>
        <p:txBody>
          <a:bodyPr wrap="square" lIns="0" tIns="0" rIns="0" bIns="0" rtlCol="0"/>
          <a:lstStyle/>
          <a:p>
            <a:endParaRPr sz="1350" dirty="0"/>
          </a:p>
        </p:txBody>
      </p:sp>
      <p:graphicFrame>
        <p:nvGraphicFramePr>
          <p:cNvPr id="7" name="object 7"/>
          <p:cNvGraphicFramePr>
            <a:graphicFrameLocks noGrp="1"/>
          </p:cNvGraphicFramePr>
          <p:nvPr>
            <p:extLst>
              <p:ext uri="{D42A27DB-BD31-4B8C-83A1-F6EECF244321}">
                <p14:modId xmlns:p14="http://schemas.microsoft.com/office/powerpoint/2010/main" val="2382954064"/>
              </p:ext>
            </p:extLst>
          </p:nvPr>
        </p:nvGraphicFramePr>
        <p:xfrm>
          <a:off x="3275856" y="5085184"/>
          <a:ext cx="2355769" cy="1379219"/>
        </p:xfrm>
        <a:graphic>
          <a:graphicData uri="http://schemas.openxmlformats.org/drawingml/2006/table">
            <a:tbl>
              <a:tblPr firstRow="1" bandRow="1">
                <a:tableStyleId>{2D5ABB26-0587-4C30-8999-92F81FD0307C}</a:tableStyleId>
              </a:tblPr>
              <a:tblGrid>
                <a:gridCol w="1101090">
                  <a:extLst>
                    <a:ext uri="{9D8B030D-6E8A-4147-A177-3AD203B41FA5}">
                      <a16:colId xmlns:a16="http://schemas.microsoft.com/office/drawing/2014/main" val="20000"/>
                    </a:ext>
                  </a:extLst>
                </a:gridCol>
                <a:gridCol w="1254679">
                  <a:extLst>
                    <a:ext uri="{9D8B030D-6E8A-4147-A177-3AD203B41FA5}">
                      <a16:colId xmlns:a16="http://schemas.microsoft.com/office/drawing/2014/main" val="20001"/>
                    </a:ext>
                  </a:extLst>
                </a:gridCol>
              </a:tblGrid>
              <a:tr h="427913">
                <a:tc>
                  <a:txBody>
                    <a:bodyPr/>
                    <a:lstStyle/>
                    <a:p>
                      <a:pPr marL="91440">
                        <a:lnSpc>
                          <a:spcPct val="100000"/>
                        </a:lnSpc>
                        <a:spcBef>
                          <a:spcPts val="260"/>
                        </a:spcBef>
                      </a:pPr>
                      <a:r>
                        <a:rPr sz="1400" spc="-5" dirty="0">
                          <a:latin typeface="Carlito"/>
                          <a:cs typeface="Carlito"/>
                        </a:rPr>
                        <a:t>MSE</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201930">
                        <a:lnSpc>
                          <a:spcPct val="100000"/>
                        </a:lnSpc>
                        <a:spcBef>
                          <a:spcPts val="260"/>
                        </a:spcBef>
                      </a:pPr>
                      <a:r>
                        <a:rPr lang="en-IN" sz="1400" b="0" i="0" dirty="0">
                          <a:solidFill>
                            <a:schemeClr val="tx1"/>
                          </a:solidFill>
                          <a:effectLst/>
                          <a:latin typeface="+mn-lt"/>
                          <a:ea typeface="+mn-ea"/>
                          <a:cs typeface="+mn-cs"/>
                        </a:rPr>
                        <a:t>56602.8129 </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0"/>
                  </a:ext>
                </a:extLst>
              </a:tr>
              <a:tr h="427913">
                <a:tc>
                  <a:txBody>
                    <a:bodyPr/>
                    <a:lstStyle/>
                    <a:p>
                      <a:pPr marL="91440">
                        <a:lnSpc>
                          <a:spcPct val="100000"/>
                        </a:lnSpc>
                        <a:spcBef>
                          <a:spcPts val="260"/>
                        </a:spcBef>
                      </a:pPr>
                      <a:r>
                        <a:rPr sz="1400" spc="-5" dirty="0">
                          <a:latin typeface="Carlito"/>
                          <a:cs typeface="Carlito"/>
                        </a:rPr>
                        <a:t>RMSE</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201930">
                        <a:lnSpc>
                          <a:spcPct val="100000"/>
                        </a:lnSpc>
                        <a:spcBef>
                          <a:spcPts val="260"/>
                        </a:spcBef>
                      </a:pPr>
                      <a:r>
                        <a:rPr lang="en-IN" sz="1400" b="0" i="0" dirty="0">
                          <a:solidFill>
                            <a:schemeClr val="tx1"/>
                          </a:solidFill>
                          <a:effectLst/>
                          <a:latin typeface="+mn-lt"/>
                          <a:ea typeface="+mn-ea"/>
                          <a:cs typeface="+mn-cs"/>
                        </a:rPr>
                        <a:t>237.913456</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1"/>
                  </a:ext>
                </a:extLst>
              </a:tr>
              <a:tr h="225692">
                <a:tc>
                  <a:txBody>
                    <a:bodyPr/>
                    <a:lstStyle/>
                    <a:p>
                      <a:pPr marL="91440">
                        <a:lnSpc>
                          <a:spcPct val="100000"/>
                        </a:lnSpc>
                        <a:spcBef>
                          <a:spcPts val="259"/>
                        </a:spcBef>
                      </a:pPr>
                      <a:r>
                        <a:rPr sz="1400" spc="-5" dirty="0">
                          <a:latin typeface="Carlito"/>
                          <a:cs typeface="Carlito"/>
                        </a:rPr>
                        <a:t>R2</a:t>
                      </a:r>
                      <a:endParaRPr sz="1400" dirty="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201930">
                        <a:lnSpc>
                          <a:spcPct val="100000"/>
                        </a:lnSpc>
                        <a:spcBef>
                          <a:spcPts val="259"/>
                        </a:spcBef>
                      </a:pPr>
                      <a:r>
                        <a:rPr sz="1400" spc="-5" dirty="0">
                          <a:latin typeface="Carlito"/>
                          <a:cs typeface="Carlito"/>
                        </a:rPr>
                        <a:t>0.</a:t>
                      </a:r>
                      <a:r>
                        <a:rPr lang="en-IN" sz="1400" spc="-5" dirty="0">
                          <a:latin typeface="Carlito"/>
                          <a:cs typeface="Carlito"/>
                        </a:rPr>
                        <a:t>599202</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2"/>
                  </a:ext>
                </a:extLst>
              </a:tr>
              <a:tr h="225693">
                <a:tc>
                  <a:txBody>
                    <a:bodyPr/>
                    <a:lstStyle/>
                    <a:p>
                      <a:pPr marL="91440">
                        <a:lnSpc>
                          <a:spcPct val="100000"/>
                        </a:lnSpc>
                        <a:spcBef>
                          <a:spcPts val="260"/>
                        </a:spcBef>
                      </a:pPr>
                      <a:r>
                        <a:rPr sz="1400" spc="-10" dirty="0">
                          <a:latin typeface="Carlito"/>
                          <a:cs typeface="Carlito"/>
                        </a:rPr>
                        <a:t>Adjusted_R2</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201930">
                        <a:lnSpc>
                          <a:spcPct val="100000"/>
                        </a:lnSpc>
                        <a:spcBef>
                          <a:spcPts val="260"/>
                        </a:spcBef>
                      </a:pPr>
                      <a:r>
                        <a:rPr sz="1400" spc="-5" dirty="0">
                          <a:latin typeface="Carlito"/>
                          <a:cs typeface="Carlito"/>
                        </a:rPr>
                        <a:t>0.</a:t>
                      </a:r>
                      <a:r>
                        <a:rPr lang="en-IN" sz="1400" spc="-5" dirty="0">
                          <a:latin typeface="Carlito"/>
                          <a:cs typeface="Carlito"/>
                        </a:rPr>
                        <a:t>599196</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3"/>
                  </a:ext>
                </a:extLst>
              </a:tr>
            </a:tbl>
          </a:graphicData>
        </a:graphic>
      </p:graphicFrame>
      <p:sp>
        <p:nvSpPr>
          <p:cNvPr id="8" name="object 8"/>
          <p:cNvSpPr/>
          <p:nvPr/>
        </p:nvSpPr>
        <p:spPr>
          <a:xfrm>
            <a:off x="6732240" y="980728"/>
            <a:ext cx="1366101" cy="1361064"/>
          </a:xfrm>
          <a:prstGeom prst="rect">
            <a:avLst/>
          </a:prstGeom>
          <a:blipFill>
            <a:blip r:embed="rId4" cstate="print"/>
            <a:stretch>
              <a:fillRect/>
            </a:stretch>
          </a:blipFill>
        </p:spPr>
        <p:txBody>
          <a:bodyPr wrap="square" lIns="0" tIns="0" rIns="0" bIns="0" rtlCol="0"/>
          <a:lstStyle/>
          <a:p>
            <a:endParaRPr sz="13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23728" y="332656"/>
            <a:ext cx="5338936" cy="625652"/>
          </a:xfrm>
          <a:prstGeom prst="rect">
            <a:avLst/>
          </a:prstGeom>
        </p:spPr>
        <p:txBody>
          <a:bodyPr vert="horz" wrap="square" lIns="0" tIns="10001" rIns="0" bIns="0" rtlCol="0">
            <a:spAutoFit/>
          </a:bodyPr>
          <a:lstStyle/>
          <a:p>
            <a:pPr marL="9525">
              <a:spcBef>
                <a:spcPts val="79"/>
              </a:spcBef>
            </a:pPr>
            <a:r>
              <a:rPr sz="4000" spc="-19" dirty="0">
                <a:latin typeface="Times New Roman" pitchFamily="18" charset="0"/>
                <a:cs typeface="Times New Roman" pitchFamily="18" charset="0"/>
              </a:rPr>
              <a:t>Feature</a:t>
            </a:r>
            <a:r>
              <a:rPr lang="en-US" sz="4000" spc="-19" dirty="0">
                <a:latin typeface="Times New Roman" pitchFamily="18" charset="0"/>
                <a:cs typeface="Times New Roman" pitchFamily="18" charset="0"/>
              </a:rPr>
              <a:t> Importance</a:t>
            </a:r>
            <a:endParaRPr sz="4000" spc="-8" dirty="0">
              <a:latin typeface="Times New Roman" pitchFamily="18" charset="0"/>
              <a:cs typeface="Times New Roman" pitchFamily="18" charset="0"/>
            </a:endParaRPr>
          </a:p>
        </p:txBody>
      </p:sp>
      <p:sp>
        <p:nvSpPr>
          <p:cNvPr id="7" name="TextBox 6">
            <a:extLst>
              <a:ext uri="{FF2B5EF4-FFF2-40B4-BE49-F238E27FC236}">
                <a16:creationId xmlns:a16="http://schemas.microsoft.com/office/drawing/2014/main" id="{0E81BC94-C4E7-9E0B-8805-7DA5D20F4E71}"/>
              </a:ext>
            </a:extLst>
          </p:cNvPr>
          <p:cNvSpPr txBox="1"/>
          <p:nvPr/>
        </p:nvSpPr>
        <p:spPr>
          <a:xfrm>
            <a:off x="179512" y="1268760"/>
            <a:ext cx="8788847" cy="3477875"/>
          </a:xfrm>
          <a:prstGeom prst="rect">
            <a:avLst/>
          </a:prstGeom>
          <a:noFill/>
        </p:spPr>
        <p:txBody>
          <a:bodyPr wrap="square">
            <a:spAutoFit/>
          </a:bodyPr>
          <a:lstStyle/>
          <a:p>
            <a:pPr algn="just"/>
            <a:r>
              <a:rPr lang="en-US" sz="2000" b="0" i="0" dirty="0">
                <a:solidFill>
                  <a:srgbClr val="292929"/>
                </a:solidFill>
                <a:effectLst/>
                <a:latin typeface="Times New Roman" pitchFamily="18" charset="0"/>
                <a:cs typeface="Times New Roman" pitchFamily="18" charset="0"/>
              </a:rPr>
              <a:t>Feature Importance refers to techniques that calculate a score for all the input features for a given model — the scores simply represent the “importance” of each feature. A higher score means that the specific feature will have a larger effect on the model that is being used to predict a certain variable.</a:t>
            </a:r>
          </a:p>
          <a:p>
            <a:pPr algn="just"/>
            <a:endParaRPr lang="en-US" sz="2000" dirty="0">
              <a:solidFill>
                <a:srgbClr val="292929"/>
              </a:solidFill>
              <a:latin typeface="Times New Roman" pitchFamily="18" charset="0"/>
              <a:cs typeface="Times New Roman" pitchFamily="18" charset="0"/>
            </a:endParaRPr>
          </a:p>
          <a:p>
            <a:pPr algn="just"/>
            <a:r>
              <a:rPr lang="en-US" sz="2000" b="0" i="0" dirty="0">
                <a:solidFill>
                  <a:srgbClr val="292929"/>
                </a:solidFill>
                <a:effectLst/>
                <a:latin typeface="Times New Roman" pitchFamily="18" charset="0"/>
                <a:cs typeface="Times New Roman" pitchFamily="18" charset="0"/>
              </a:rPr>
              <a:t>Let’s take a real-life example for a better understanding. Suppose you have to buy a new house near your workplace. While purchasing a house, you might think of different factors. The most important factor in your decision making might be the location of the property, and so, you’ll likely only look for houses that are near your workplace. Feature importance works in a similar way, it will rank features based on the effect that they have on the model’s prediction.</a:t>
            </a:r>
            <a:endParaRPr lang="en-IN" sz="2000" dirty="0">
              <a:latin typeface="Times New Roman" pitchFamily="18"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4086F-1972-6F4C-13FA-3F27D682FE3B}"/>
              </a:ext>
            </a:extLst>
          </p:cNvPr>
          <p:cNvSpPr>
            <a:spLocks noGrp="1"/>
          </p:cNvSpPr>
          <p:nvPr>
            <p:ph type="title"/>
          </p:nvPr>
        </p:nvSpPr>
        <p:spPr>
          <a:xfrm>
            <a:off x="1259632" y="0"/>
            <a:ext cx="6984776" cy="836712"/>
          </a:xfrm>
        </p:spPr>
        <p:txBody>
          <a:bodyPr>
            <a:normAutofit/>
          </a:bodyPr>
          <a:lstStyle/>
          <a:p>
            <a:pPr algn="ctr"/>
            <a:r>
              <a:rPr lang="en-US" sz="4000" spc="-19" dirty="0">
                <a:latin typeface="Times New Roman" pitchFamily="18" charset="0"/>
                <a:cs typeface="Times New Roman" pitchFamily="18" charset="0"/>
              </a:rPr>
              <a:t>Feature Importance</a:t>
            </a:r>
            <a:endParaRPr lang="en-US" sz="4000" dirty="0">
              <a:latin typeface="Times New Roman" pitchFamily="18" charset="0"/>
              <a:cs typeface="Times New Roman" pitchFamily="18" charset="0"/>
            </a:endParaRPr>
          </a:p>
        </p:txBody>
      </p:sp>
      <p:sp>
        <p:nvSpPr>
          <p:cNvPr id="3" name="TextBox 2">
            <a:extLst>
              <a:ext uri="{FF2B5EF4-FFF2-40B4-BE49-F238E27FC236}">
                <a16:creationId xmlns:a16="http://schemas.microsoft.com/office/drawing/2014/main" id="{93AE05DF-4ABA-14BD-4F21-6D999C12B3A3}"/>
              </a:ext>
            </a:extLst>
          </p:cNvPr>
          <p:cNvSpPr txBox="1"/>
          <p:nvPr/>
        </p:nvSpPr>
        <p:spPr>
          <a:xfrm>
            <a:off x="0" y="1143001"/>
            <a:ext cx="9144000" cy="5016758"/>
          </a:xfrm>
          <a:prstGeom prst="rect">
            <a:avLst/>
          </a:prstGeom>
          <a:noFill/>
        </p:spPr>
        <p:txBody>
          <a:bodyPr wrap="square" rtlCol="0">
            <a:spAutoFit/>
          </a:bodyPr>
          <a:lstStyle/>
          <a:p>
            <a:pPr algn="l"/>
            <a:r>
              <a:rPr lang="en-US" sz="2000" b="1" i="0" dirty="0">
                <a:solidFill>
                  <a:srgbClr val="292929"/>
                </a:solidFill>
                <a:effectLst/>
                <a:latin typeface="Times New Roman" pitchFamily="18" charset="0"/>
                <a:cs typeface="Times New Roman" pitchFamily="18" charset="0"/>
              </a:rPr>
              <a:t>Why is Feature Importance so Useful?</a:t>
            </a:r>
          </a:p>
          <a:p>
            <a:pPr algn="l"/>
            <a:endParaRPr lang="en-US" sz="2000" b="1" i="0" dirty="0">
              <a:solidFill>
                <a:srgbClr val="292929"/>
              </a:solidFill>
              <a:effectLst/>
              <a:latin typeface="Times New Roman" pitchFamily="18" charset="0"/>
              <a:cs typeface="Times New Roman" pitchFamily="18" charset="0"/>
            </a:endParaRPr>
          </a:p>
          <a:p>
            <a:pPr algn="l"/>
            <a:r>
              <a:rPr lang="en-US" sz="2000" b="0" i="0" dirty="0">
                <a:solidFill>
                  <a:srgbClr val="292929"/>
                </a:solidFill>
                <a:effectLst/>
                <a:latin typeface="Times New Roman" pitchFamily="18" charset="0"/>
                <a:cs typeface="Times New Roman" pitchFamily="18" charset="0"/>
              </a:rPr>
              <a:t>Feature Importance is extremely useful for the following reasons:</a:t>
            </a:r>
          </a:p>
          <a:p>
            <a:pPr algn="l"/>
            <a:r>
              <a:rPr lang="en-US" sz="2000" b="1" i="0" dirty="0">
                <a:solidFill>
                  <a:srgbClr val="292929"/>
                </a:solidFill>
                <a:effectLst/>
                <a:latin typeface="Times New Roman" pitchFamily="18" charset="0"/>
                <a:cs typeface="Times New Roman" pitchFamily="18" charset="0"/>
              </a:rPr>
              <a:t>1) Data Understanding.</a:t>
            </a:r>
          </a:p>
          <a:p>
            <a:r>
              <a:rPr lang="en-US" sz="2000" b="0" i="0" dirty="0">
                <a:solidFill>
                  <a:srgbClr val="292929"/>
                </a:solidFill>
                <a:effectLst/>
                <a:latin typeface="Times New Roman" pitchFamily="18" charset="0"/>
                <a:cs typeface="Times New Roman" pitchFamily="18" charset="0"/>
              </a:rPr>
              <a:t>Building a model is one thing but understanding the data that goes into the model is another. Like a correlation matrix, feature importance allows you to understand the relationship between the features and the target variable. It also helps you understand what features are irrelevant for the model.</a:t>
            </a:r>
          </a:p>
          <a:p>
            <a:endParaRPr lang="en-US" sz="2000" b="0" i="0" dirty="0">
              <a:solidFill>
                <a:srgbClr val="292929"/>
              </a:solidFill>
              <a:effectLst/>
              <a:latin typeface="Times New Roman" pitchFamily="18" charset="0"/>
              <a:cs typeface="Times New Roman" pitchFamily="18" charset="0"/>
            </a:endParaRPr>
          </a:p>
          <a:p>
            <a:pPr algn="l"/>
            <a:r>
              <a:rPr lang="en-US" sz="2000" b="1" i="0" dirty="0">
                <a:solidFill>
                  <a:srgbClr val="292929"/>
                </a:solidFill>
                <a:effectLst/>
                <a:latin typeface="Times New Roman" pitchFamily="18" charset="0"/>
                <a:cs typeface="Times New Roman" pitchFamily="18" charset="0"/>
              </a:rPr>
              <a:t>2) Model Improvement.</a:t>
            </a:r>
          </a:p>
          <a:p>
            <a:pPr algn="l"/>
            <a:r>
              <a:rPr lang="en-US" sz="2000" b="0" i="0" dirty="0">
                <a:solidFill>
                  <a:srgbClr val="292929"/>
                </a:solidFill>
                <a:effectLst/>
                <a:latin typeface="Times New Roman" pitchFamily="18" charset="0"/>
                <a:cs typeface="Times New Roman" pitchFamily="18" charset="0"/>
              </a:rPr>
              <a:t>When training your model, you can use the scores calculated from feature importance to reduce the dimensionality of the model. The higher scores are usually kept and the lower scores are deleted as they are not important for the model. This not only makes the model simpler but also speeds up the model’s working, ultimately improving the performance of the model.</a:t>
            </a:r>
          </a:p>
          <a:p>
            <a:pPr algn="l"/>
            <a:endParaRPr lang="en-US" sz="2000" b="0" i="0" dirty="0">
              <a:solidFill>
                <a:srgbClr val="292929"/>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2929071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0" y="322263"/>
            <a:ext cx="8178800" cy="1135062"/>
          </a:xfrm>
        </p:spPr>
        <p:txBody>
          <a:bodyPr vert="horz" lIns="91440" tIns="45720" rIns="91440" bIns="45720" rtlCol="0" anchor="ctr">
            <a:normAutofit/>
          </a:bodyPr>
          <a:lstStyle/>
          <a:p>
            <a:pPr marL="9525" algn="ctr" rtl="0">
              <a:lnSpc>
                <a:spcPct val="90000"/>
              </a:lnSpc>
              <a:spcBef>
                <a:spcPct val="0"/>
              </a:spcBef>
            </a:pPr>
            <a:r>
              <a:rPr lang="en-US" sz="4000" spc="-19" dirty="0">
                <a:effectLst/>
                <a:latin typeface="Times New Roman" pitchFamily="18" charset="0"/>
                <a:cs typeface="Times New Roman" pitchFamily="18" charset="0"/>
              </a:rPr>
              <a:t>Feature</a:t>
            </a:r>
            <a:r>
              <a:rPr lang="en-US" sz="4000" kern="1200" spc="-19" dirty="0">
                <a:solidFill>
                  <a:schemeClr val="tx1"/>
                </a:solidFill>
                <a:effectLst/>
                <a:latin typeface="Times New Roman" pitchFamily="18" charset="0"/>
                <a:cs typeface="Times New Roman" pitchFamily="18" charset="0"/>
              </a:rPr>
              <a:t> </a:t>
            </a:r>
            <a:r>
              <a:rPr lang="en-US" sz="4000" spc="-19" dirty="0">
                <a:effectLst/>
                <a:latin typeface="Times New Roman" pitchFamily="18" charset="0"/>
                <a:cs typeface="Times New Roman" pitchFamily="18" charset="0"/>
              </a:rPr>
              <a:t>Importance</a:t>
            </a:r>
            <a:r>
              <a:rPr lang="en-US" sz="4000" kern="1200" spc="-19" dirty="0">
                <a:solidFill>
                  <a:schemeClr val="tx1"/>
                </a:solidFill>
                <a:effectLst/>
                <a:latin typeface="Times New Roman" pitchFamily="18" charset="0"/>
                <a:cs typeface="Times New Roman" pitchFamily="18" charset="0"/>
              </a:rPr>
              <a:t> </a:t>
            </a:r>
            <a:endParaRPr lang="en-US" sz="4000" kern="1200" spc="-8" dirty="0">
              <a:solidFill>
                <a:schemeClr val="tx1"/>
              </a:solidFill>
              <a:effectLst/>
              <a:latin typeface="Times New Roman" pitchFamily="18" charset="0"/>
              <a:cs typeface="Times New Roman" pitchFamily="18" charset="0"/>
            </a:endParaRPr>
          </a:p>
        </p:txBody>
      </p:sp>
      <p:sp>
        <p:nvSpPr>
          <p:cNvPr id="10" name="TextBox 9">
            <a:extLst>
              <a:ext uri="{FF2B5EF4-FFF2-40B4-BE49-F238E27FC236}">
                <a16:creationId xmlns:a16="http://schemas.microsoft.com/office/drawing/2014/main" id="{C4C61B3B-85BA-B1EB-4A02-4E1009ACF7ED}"/>
              </a:ext>
            </a:extLst>
          </p:cNvPr>
          <p:cNvSpPr txBox="1"/>
          <p:nvPr/>
        </p:nvSpPr>
        <p:spPr>
          <a:xfrm>
            <a:off x="179512" y="1772816"/>
            <a:ext cx="3369319" cy="2448272"/>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latin typeface="Times New Roman" pitchFamily="18" charset="0"/>
                <a:cs typeface="Times New Roman" pitchFamily="18" charset="0"/>
              </a:rPr>
              <a:t>Fig above illustrate that the most important feature detect by the XGBOOST algorithm   is distance </a:t>
            </a:r>
          </a:p>
        </p:txBody>
      </p:sp>
      <p:pic>
        <p:nvPicPr>
          <p:cNvPr id="12" name="Picture 11">
            <a:extLst>
              <a:ext uri="{FF2B5EF4-FFF2-40B4-BE49-F238E27FC236}">
                <a16:creationId xmlns:a16="http://schemas.microsoft.com/office/drawing/2014/main" id="{3980E790-5D8E-5763-F4AA-433979BE3CFA}"/>
              </a:ext>
            </a:extLst>
          </p:cNvPr>
          <p:cNvPicPr>
            <a:picLocks noChangeAspect="1"/>
          </p:cNvPicPr>
          <p:nvPr/>
        </p:nvPicPr>
        <p:blipFill>
          <a:blip r:embed="rId2" cstate="print"/>
          <a:stretch>
            <a:fillRect/>
          </a:stretch>
        </p:blipFill>
        <p:spPr>
          <a:xfrm>
            <a:off x="3429000" y="2609716"/>
            <a:ext cx="5232399" cy="3410084"/>
          </a:xfrm>
          <a:prstGeom prst="rect">
            <a:avLst/>
          </a:prstGeom>
        </p:spPr>
      </p:pic>
    </p:spTree>
    <p:extLst>
      <p:ext uri="{BB962C8B-B14F-4D97-AF65-F5344CB8AC3E}">
        <p14:creationId xmlns:p14="http://schemas.microsoft.com/office/powerpoint/2010/main" val="3111850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339752" y="487882"/>
            <a:ext cx="5004048" cy="625652"/>
          </a:xfrm>
          <a:prstGeom prst="rect">
            <a:avLst/>
          </a:prstGeom>
        </p:spPr>
        <p:txBody>
          <a:bodyPr vert="horz" wrap="square" lIns="0" tIns="10001" rIns="0" bIns="0" rtlCol="0">
            <a:spAutoFit/>
          </a:bodyPr>
          <a:lstStyle/>
          <a:p>
            <a:pPr marL="9525">
              <a:spcBef>
                <a:spcPts val="79"/>
              </a:spcBef>
            </a:pPr>
            <a:r>
              <a:rPr lang="en-US" sz="4000" spc="-19" dirty="0">
                <a:effectLst/>
                <a:latin typeface="Times New Roman" pitchFamily="18" charset="0"/>
                <a:cs typeface="Times New Roman" pitchFamily="18" charset="0"/>
              </a:rPr>
              <a:t>Feature</a:t>
            </a:r>
            <a:r>
              <a:rPr lang="en-US" sz="4000" spc="-45" dirty="0">
                <a:effectLst/>
                <a:latin typeface="Times New Roman" pitchFamily="18" charset="0"/>
                <a:cs typeface="Times New Roman" pitchFamily="18" charset="0"/>
              </a:rPr>
              <a:t> </a:t>
            </a:r>
            <a:r>
              <a:rPr lang="en-US" sz="4000" spc="-8" dirty="0">
                <a:effectLst/>
                <a:latin typeface="Times New Roman" pitchFamily="18" charset="0"/>
                <a:cs typeface="Times New Roman" pitchFamily="18" charset="0"/>
              </a:rPr>
              <a:t>Importance</a:t>
            </a:r>
          </a:p>
        </p:txBody>
      </p:sp>
      <p:pic>
        <p:nvPicPr>
          <p:cNvPr id="6" name="Picture 5">
            <a:extLst>
              <a:ext uri="{FF2B5EF4-FFF2-40B4-BE49-F238E27FC236}">
                <a16:creationId xmlns:a16="http://schemas.microsoft.com/office/drawing/2014/main" id="{DE4A265B-9A29-E3BA-AACC-08CD1F93B4AB}"/>
              </a:ext>
            </a:extLst>
          </p:cNvPr>
          <p:cNvPicPr>
            <a:picLocks noChangeAspect="1"/>
          </p:cNvPicPr>
          <p:nvPr/>
        </p:nvPicPr>
        <p:blipFill>
          <a:blip r:embed="rId2" cstate="print"/>
          <a:stretch>
            <a:fillRect/>
          </a:stretch>
        </p:blipFill>
        <p:spPr>
          <a:xfrm>
            <a:off x="3733800" y="1828800"/>
            <a:ext cx="5410200" cy="4206600"/>
          </a:xfrm>
          <a:prstGeom prst="rect">
            <a:avLst/>
          </a:prstGeom>
        </p:spPr>
      </p:pic>
      <p:sp>
        <p:nvSpPr>
          <p:cNvPr id="8" name="TextBox 7">
            <a:extLst>
              <a:ext uri="{FF2B5EF4-FFF2-40B4-BE49-F238E27FC236}">
                <a16:creationId xmlns:a16="http://schemas.microsoft.com/office/drawing/2014/main" id="{4AFD7E1B-D297-8F02-28AF-5E781432E23F}"/>
              </a:ext>
            </a:extLst>
          </p:cNvPr>
          <p:cNvSpPr txBox="1"/>
          <p:nvPr/>
        </p:nvSpPr>
        <p:spPr>
          <a:xfrm>
            <a:off x="0" y="1752600"/>
            <a:ext cx="3563888"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itchFamily="18" charset="0"/>
                <a:cs typeface="Times New Roman" pitchFamily="18" charset="0"/>
              </a:rPr>
              <a:t>Fig above illustrate that the most important feature detect by the LightGBM algorithm is hour </a:t>
            </a:r>
          </a:p>
          <a:p>
            <a:endParaRPr lang="en-US" sz="2000" dirty="0"/>
          </a:p>
        </p:txBody>
      </p:sp>
    </p:spTree>
    <p:extLst>
      <p:ext uri="{BB962C8B-B14F-4D97-AF65-F5344CB8AC3E}">
        <p14:creationId xmlns:p14="http://schemas.microsoft.com/office/powerpoint/2010/main" val="509489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9712" y="260648"/>
            <a:ext cx="6070377" cy="625652"/>
          </a:xfrm>
          <a:prstGeom prst="rect">
            <a:avLst/>
          </a:prstGeom>
        </p:spPr>
        <p:txBody>
          <a:bodyPr vert="horz" wrap="square" lIns="0" tIns="10001" rIns="0" bIns="0" rtlCol="0">
            <a:spAutoFit/>
          </a:bodyPr>
          <a:lstStyle/>
          <a:p>
            <a:pPr marL="9525">
              <a:spcBef>
                <a:spcPts val="79"/>
              </a:spcBef>
            </a:pPr>
            <a:r>
              <a:rPr sz="4000" spc="-15" dirty="0">
                <a:effectLst/>
                <a:latin typeface="Times New Roman" pitchFamily="18" charset="0"/>
                <a:cs typeface="Times New Roman" pitchFamily="18" charset="0"/>
              </a:rPr>
              <a:t>Hyperparameter</a:t>
            </a:r>
            <a:r>
              <a:rPr sz="4000" spc="-11" dirty="0">
                <a:effectLst/>
                <a:latin typeface="Times New Roman" pitchFamily="18" charset="0"/>
                <a:cs typeface="Times New Roman" pitchFamily="18" charset="0"/>
              </a:rPr>
              <a:t> </a:t>
            </a:r>
            <a:r>
              <a:rPr sz="4000" spc="-34" dirty="0">
                <a:effectLst/>
                <a:latin typeface="Times New Roman" pitchFamily="18" charset="0"/>
                <a:cs typeface="Times New Roman" pitchFamily="18" charset="0"/>
              </a:rPr>
              <a:t>Tuning</a:t>
            </a:r>
          </a:p>
        </p:txBody>
      </p:sp>
      <p:graphicFrame>
        <p:nvGraphicFramePr>
          <p:cNvPr id="4" name="object 4"/>
          <p:cNvGraphicFramePr>
            <a:graphicFrameLocks noGrp="1"/>
          </p:cNvGraphicFramePr>
          <p:nvPr>
            <p:extLst>
              <p:ext uri="{D42A27DB-BD31-4B8C-83A1-F6EECF244321}">
                <p14:modId xmlns:p14="http://schemas.microsoft.com/office/powerpoint/2010/main" val="125179589"/>
              </p:ext>
            </p:extLst>
          </p:nvPr>
        </p:nvGraphicFramePr>
        <p:xfrm>
          <a:off x="4783455" y="3886200"/>
          <a:ext cx="3293745" cy="2111303"/>
        </p:xfrm>
        <a:graphic>
          <a:graphicData uri="http://schemas.openxmlformats.org/drawingml/2006/table">
            <a:tbl>
              <a:tblPr firstRow="1" bandRow="1">
                <a:tableStyleId>{2D5ABB26-0587-4C30-8999-92F81FD0307C}</a:tableStyleId>
              </a:tblPr>
              <a:tblGrid>
                <a:gridCol w="1132063">
                  <a:extLst>
                    <a:ext uri="{9D8B030D-6E8A-4147-A177-3AD203B41FA5}">
                      <a16:colId xmlns:a16="http://schemas.microsoft.com/office/drawing/2014/main" val="20000"/>
                    </a:ext>
                  </a:extLst>
                </a:gridCol>
                <a:gridCol w="1018683">
                  <a:extLst>
                    <a:ext uri="{9D8B030D-6E8A-4147-A177-3AD203B41FA5}">
                      <a16:colId xmlns:a16="http://schemas.microsoft.com/office/drawing/2014/main" val="20001"/>
                    </a:ext>
                  </a:extLst>
                </a:gridCol>
                <a:gridCol w="1142999">
                  <a:extLst>
                    <a:ext uri="{9D8B030D-6E8A-4147-A177-3AD203B41FA5}">
                      <a16:colId xmlns:a16="http://schemas.microsoft.com/office/drawing/2014/main" val="20002"/>
                    </a:ext>
                  </a:extLst>
                </a:gridCol>
              </a:tblGrid>
              <a:tr h="457200">
                <a:tc>
                  <a:txBody>
                    <a:bodyPr/>
                    <a:lstStyle/>
                    <a:p>
                      <a:pPr marL="90805">
                        <a:lnSpc>
                          <a:spcPct val="100000"/>
                        </a:lnSpc>
                        <a:spcBef>
                          <a:spcPts val="260"/>
                        </a:spcBef>
                      </a:pPr>
                      <a:r>
                        <a:rPr sz="1400" spc="-5" dirty="0">
                          <a:latin typeface="Carlito"/>
                          <a:cs typeface="Carlito"/>
                        </a:rPr>
                        <a:t>Metric</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23189">
                        <a:lnSpc>
                          <a:spcPct val="100000"/>
                        </a:lnSpc>
                        <a:spcBef>
                          <a:spcPts val="260"/>
                        </a:spcBef>
                      </a:pPr>
                      <a:r>
                        <a:rPr lang="en-IN" sz="1400" spc="-15" dirty="0">
                          <a:latin typeface="Carlito"/>
                          <a:cs typeface="Carlito"/>
                        </a:rPr>
                        <a:t>XGB</a:t>
                      </a:r>
                      <a:endParaRPr sz="1400" dirty="0">
                        <a:latin typeface="Carlito"/>
                        <a:cs typeface="Carlito"/>
                      </a:endParaRPr>
                    </a:p>
                  </a:txBody>
                  <a:tcPr marL="0" marR="0" marT="24765" marB="0">
                    <a:lnT w="12700">
                      <a:solidFill>
                        <a:srgbClr val="C0504D"/>
                      </a:solidFill>
                      <a:prstDash val="solid"/>
                    </a:lnT>
                    <a:lnB w="12700">
                      <a:solidFill>
                        <a:srgbClr val="C0504D"/>
                      </a:solidFill>
                      <a:prstDash val="solid"/>
                    </a:lnB>
                    <a:solidFill>
                      <a:srgbClr val="F4E9E9"/>
                    </a:solidFill>
                  </a:tcPr>
                </a:tc>
                <a:tc>
                  <a:txBody>
                    <a:bodyPr/>
                    <a:lstStyle/>
                    <a:p>
                      <a:pPr marL="202565">
                        <a:lnSpc>
                          <a:spcPct val="100000"/>
                        </a:lnSpc>
                        <a:spcBef>
                          <a:spcPts val="260"/>
                        </a:spcBef>
                      </a:pPr>
                      <a:r>
                        <a:rPr sz="1400" spc="-5" dirty="0">
                          <a:latin typeface="Carlito"/>
                          <a:cs typeface="Carlito"/>
                        </a:rPr>
                        <a:t>LightGBM</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0"/>
                  </a:ext>
                </a:extLst>
              </a:tr>
              <a:tr h="413526">
                <a:tc>
                  <a:txBody>
                    <a:bodyPr/>
                    <a:lstStyle/>
                    <a:p>
                      <a:pPr marL="90805">
                        <a:lnSpc>
                          <a:spcPct val="100000"/>
                        </a:lnSpc>
                        <a:spcBef>
                          <a:spcPts val="259"/>
                        </a:spcBef>
                      </a:pPr>
                      <a:r>
                        <a:rPr sz="1400" spc="-5" dirty="0">
                          <a:latin typeface="Carlito"/>
                          <a:cs typeface="Carlito"/>
                        </a:rPr>
                        <a:t>MSE</a:t>
                      </a:r>
                      <a:endParaRPr sz="1400" dirty="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123189">
                        <a:lnSpc>
                          <a:spcPct val="100000"/>
                        </a:lnSpc>
                        <a:spcBef>
                          <a:spcPts val="259"/>
                        </a:spcBef>
                      </a:pPr>
                      <a:r>
                        <a:rPr sz="1400" spc="-5" dirty="0">
                          <a:latin typeface="Carlito"/>
                          <a:cs typeface="Carlito"/>
                        </a:rPr>
                        <a:t>103672.2</a:t>
                      </a:r>
                      <a:endParaRPr sz="1400" dirty="0">
                        <a:latin typeface="Carlito"/>
                        <a:cs typeface="Carlito"/>
                      </a:endParaRPr>
                    </a:p>
                  </a:txBody>
                  <a:tcPr marL="0" marR="0" marT="24764" marB="0">
                    <a:lnT w="12700">
                      <a:solidFill>
                        <a:srgbClr val="C0504D"/>
                      </a:solidFill>
                      <a:prstDash val="solid"/>
                    </a:lnT>
                    <a:lnB w="12700">
                      <a:solidFill>
                        <a:srgbClr val="C0504D"/>
                      </a:solidFill>
                      <a:prstDash val="solid"/>
                    </a:lnB>
                  </a:tcPr>
                </a:tc>
                <a:tc>
                  <a:txBody>
                    <a:bodyPr/>
                    <a:lstStyle/>
                    <a:p>
                      <a:pPr marL="202565">
                        <a:lnSpc>
                          <a:spcPct val="100000"/>
                        </a:lnSpc>
                        <a:spcBef>
                          <a:spcPts val="259"/>
                        </a:spcBef>
                      </a:pPr>
                      <a:r>
                        <a:rPr sz="1400" spc="-5" dirty="0">
                          <a:latin typeface="Carlito"/>
                          <a:cs typeface="Carlito"/>
                        </a:rPr>
                        <a:t>103515.51</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1"/>
                  </a:ext>
                </a:extLst>
              </a:tr>
              <a:tr h="413526">
                <a:tc>
                  <a:txBody>
                    <a:bodyPr/>
                    <a:lstStyle/>
                    <a:p>
                      <a:pPr marL="90805">
                        <a:lnSpc>
                          <a:spcPct val="100000"/>
                        </a:lnSpc>
                        <a:spcBef>
                          <a:spcPts val="260"/>
                        </a:spcBef>
                      </a:pPr>
                      <a:r>
                        <a:rPr sz="1400" spc="-5" dirty="0">
                          <a:latin typeface="Carlito"/>
                          <a:cs typeface="Carlito"/>
                        </a:rPr>
                        <a:t>RMSE</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23189">
                        <a:lnSpc>
                          <a:spcPct val="100000"/>
                        </a:lnSpc>
                        <a:spcBef>
                          <a:spcPts val="260"/>
                        </a:spcBef>
                      </a:pPr>
                      <a:r>
                        <a:rPr sz="1400" spc="-5" dirty="0">
                          <a:latin typeface="Carlito"/>
                          <a:cs typeface="Carlito"/>
                        </a:rPr>
                        <a:t>321.98</a:t>
                      </a:r>
                      <a:endParaRPr sz="1400" dirty="0">
                        <a:latin typeface="Carlito"/>
                        <a:cs typeface="Carlito"/>
                      </a:endParaRPr>
                    </a:p>
                  </a:txBody>
                  <a:tcPr marL="0" marR="0" marT="24765" marB="0">
                    <a:lnT w="12700">
                      <a:solidFill>
                        <a:srgbClr val="C0504D"/>
                      </a:solidFill>
                      <a:prstDash val="solid"/>
                    </a:lnT>
                    <a:lnB w="12700">
                      <a:solidFill>
                        <a:srgbClr val="C0504D"/>
                      </a:solidFill>
                      <a:prstDash val="solid"/>
                    </a:lnB>
                    <a:solidFill>
                      <a:srgbClr val="F4E9E9"/>
                    </a:solidFill>
                  </a:tcPr>
                </a:tc>
                <a:tc>
                  <a:txBody>
                    <a:bodyPr/>
                    <a:lstStyle/>
                    <a:p>
                      <a:pPr marL="202565">
                        <a:lnSpc>
                          <a:spcPct val="100000"/>
                        </a:lnSpc>
                        <a:spcBef>
                          <a:spcPts val="260"/>
                        </a:spcBef>
                      </a:pPr>
                      <a:r>
                        <a:rPr sz="1400" spc="-5" dirty="0">
                          <a:latin typeface="Carlito"/>
                          <a:cs typeface="Carlito"/>
                        </a:rPr>
                        <a:t>321.74</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2"/>
                  </a:ext>
                </a:extLst>
              </a:tr>
              <a:tr h="413525">
                <a:tc>
                  <a:txBody>
                    <a:bodyPr/>
                    <a:lstStyle/>
                    <a:p>
                      <a:pPr marL="90805">
                        <a:lnSpc>
                          <a:spcPct val="100000"/>
                        </a:lnSpc>
                        <a:spcBef>
                          <a:spcPts val="260"/>
                        </a:spcBef>
                      </a:pPr>
                      <a:r>
                        <a:rPr sz="1400" spc="-5" dirty="0">
                          <a:latin typeface="Carlito"/>
                          <a:cs typeface="Carlito"/>
                        </a:rPr>
                        <a:t>R2</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123189">
                        <a:lnSpc>
                          <a:spcPct val="100000"/>
                        </a:lnSpc>
                        <a:spcBef>
                          <a:spcPts val="260"/>
                        </a:spcBef>
                      </a:pPr>
                      <a:r>
                        <a:rPr sz="1400" spc="-5" dirty="0">
                          <a:latin typeface="Carlito"/>
                          <a:cs typeface="Carlito"/>
                        </a:rPr>
                        <a:t>0.6933</a:t>
                      </a:r>
                      <a:endParaRPr sz="1400" dirty="0">
                        <a:latin typeface="Carlito"/>
                        <a:cs typeface="Carlito"/>
                      </a:endParaRPr>
                    </a:p>
                  </a:txBody>
                  <a:tcPr marL="0" marR="0" marT="24765" marB="0">
                    <a:lnT w="12700">
                      <a:solidFill>
                        <a:srgbClr val="C0504D"/>
                      </a:solidFill>
                      <a:prstDash val="solid"/>
                    </a:lnT>
                    <a:lnB w="12700">
                      <a:solidFill>
                        <a:srgbClr val="C0504D"/>
                      </a:solidFill>
                      <a:prstDash val="solid"/>
                    </a:lnB>
                  </a:tcPr>
                </a:tc>
                <a:tc>
                  <a:txBody>
                    <a:bodyPr/>
                    <a:lstStyle/>
                    <a:p>
                      <a:pPr marL="202565">
                        <a:lnSpc>
                          <a:spcPct val="100000"/>
                        </a:lnSpc>
                        <a:spcBef>
                          <a:spcPts val="260"/>
                        </a:spcBef>
                      </a:pPr>
                      <a:r>
                        <a:rPr sz="1400" spc="-5" dirty="0">
                          <a:latin typeface="Carlito"/>
                          <a:cs typeface="Carlito"/>
                        </a:rPr>
                        <a:t>0.6938</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3"/>
                  </a:ext>
                </a:extLst>
              </a:tr>
              <a:tr h="413526">
                <a:tc>
                  <a:txBody>
                    <a:bodyPr/>
                    <a:lstStyle/>
                    <a:p>
                      <a:pPr marL="90805">
                        <a:lnSpc>
                          <a:spcPct val="100000"/>
                        </a:lnSpc>
                        <a:spcBef>
                          <a:spcPts val="260"/>
                        </a:spcBef>
                      </a:pPr>
                      <a:r>
                        <a:rPr sz="1400" spc="-10" dirty="0">
                          <a:latin typeface="Carlito"/>
                          <a:cs typeface="Carlito"/>
                        </a:rPr>
                        <a:t>Adjusted_R2</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23189">
                        <a:lnSpc>
                          <a:spcPct val="100000"/>
                        </a:lnSpc>
                        <a:spcBef>
                          <a:spcPts val="260"/>
                        </a:spcBef>
                      </a:pPr>
                      <a:r>
                        <a:rPr sz="1400" spc="-5" dirty="0">
                          <a:latin typeface="Carlito"/>
                          <a:cs typeface="Carlito"/>
                        </a:rPr>
                        <a:t>0.6857</a:t>
                      </a:r>
                      <a:endParaRPr sz="1400" dirty="0">
                        <a:latin typeface="Carlito"/>
                        <a:cs typeface="Carlito"/>
                      </a:endParaRPr>
                    </a:p>
                  </a:txBody>
                  <a:tcPr marL="0" marR="0" marT="24765" marB="0">
                    <a:lnT w="12700">
                      <a:solidFill>
                        <a:srgbClr val="C0504D"/>
                      </a:solidFill>
                      <a:prstDash val="solid"/>
                    </a:lnT>
                    <a:lnB w="12700">
                      <a:solidFill>
                        <a:srgbClr val="C0504D"/>
                      </a:solidFill>
                      <a:prstDash val="solid"/>
                    </a:lnB>
                    <a:solidFill>
                      <a:srgbClr val="F4E9E9"/>
                    </a:solidFill>
                  </a:tcPr>
                </a:tc>
                <a:tc>
                  <a:txBody>
                    <a:bodyPr/>
                    <a:lstStyle/>
                    <a:p>
                      <a:pPr marL="202565">
                        <a:lnSpc>
                          <a:spcPct val="100000"/>
                        </a:lnSpc>
                        <a:spcBef>
                          <a:spcPts val="260"/>
                        </a:spcBef>
                      </a:pPr>
                      <a:r>
                        <a:rPr sz="1400" spc="-5" dirty="0">
                          <a:latin typeface="Carlito"/>
                          <a:cs typeface="Carlito"/>
                        </a:rPr>
                        <a:t>0.6862</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4"/>
                  </a:ext>
                </a:extLst>
              </a:tr>
            </a:tbl>
          </a:graphicData>
        </a:graphic>
      </p:graphicFrame>
      <p:graphicFrame>
        <p:nvGraphicFramePr>
          <p:cNvPr id="5" name="object 5"/>
          <p:cNvGraphicFramePr>
            <a:graphicFrameLocks noGrp="1"/>
          </p:cNvGraphicFramePr>
          <p:nvPr>
            <p:extLst>
              <p:ext uri="{D42A27DB-BD31-4B8C-83A1-F6EECF244321}">
                <p14:modId xmlns:p14="http://schemas.microsoft.com/office/powerpoint/2010/main" val="3489294065"/>
              </p:ext>
            </p:extLst>
          </p:nvPr>
        </p:nvGraphicFramePr>
        <p:xfrm>
          <a:off x="762001" y="3886200"/>
          <a:ext cx="3897153" cy="2002440"/>
        </p:xfrm>
        <a:graphic>
          <a:graphicData uri="http://schemas.openxmlformats.org/drawingml/2006/table">
            <a:tbl>
              <a:tblPr firstRow="1" bandRow="1">
                <a:tableStyleId>{2D5ABB26-0587-4C30-8999-92F81FD0307C}</a:tableStyleId>
              </a:tblPr>
              <a:tblGrid>
                <a:gridCol w="1674515">
                  <a:extLst>
                    <a:ext uri="{9D8B030D-6E8A-4147-A177-3AD203B41FA5}">
                      <a16:colId xmlns:a16="http://schemas.microsoft.com/office/drawing/2014/main" val="20000"/>
                    </a:ext>
                  </a:extLst>
                </a:gridCol>
                <a:gridCol w="952089">
                  <a:extLst>
                    <a:ext uri="{9D8B030D-6E8A-4147-A177-3AD203B41FA5}">
                      <a16:colId xmlns:a16="http://schemas.microsoft.com/office/drawing/2014/main" val="20001"/>
                    </a:ext>
                  </a:extLst>
                </a:gridCol>
                <a:gridCol w="1270549">
                  <a:extLst>
                    <a:ext uri="{9D8B030D-6E8A-4147-A177-3AD203B41FA5}">
                      <a16:colId xmlns:a16="http://schemas.microsoft.com/office/drawing/2014/main" val="20002"/>
                    </a:ext>
                  </a:extLst>
                </a:gridCol>
              </a:tblGrid>
              <a:tr h="329720">
                <a:tc>
                  <a:txBody>
                    <a:bodyPr/>
                    <a:lstStyle/>
                    <a:p>
                      <a:pPr marL="91440">
                        <a:lnSpc>
                          <a:spcPct val="100000"/>
                        </a:lnSpc>
                        <a:spcBef>
                          <a:spcPts val="260"/>
                        </a:spcBef>
                      </a:pPr>
                      <a:r>
                        <a:rPr sz="1400" spc="-10" dirty="0">
                          <a:latin typeface="Carlito"/>
                          <a:cs typeface="Carlito"/>
                        </a:rPr>
                        <a:t>Hyperparameters</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16205">
                        <a:lnSpc>
                          <a:spcPct val="100000"/>
                        </a:lnSpc>
                        <a:spcBef>
                          <a:spcPts val="260"/>
                        </a:spcBef>
                      </a:pPr>
                      <a:r>
                        <a:rPr lang="en-IN" sz="1400" spc="-15" dirty="0">
                          <a:latin typeface="Carlito"/>
                          <a:cs typeface="Carlito"/>
                        </a:rPr>
                        <a:t>XGB</a:t>
                      </a:r>
                      <a:endParaRPr sz="1400" dirty="0">
                        <a:latin typeface="Carlito"/>
                        <a:cs typeface="Carlito"/>
                      </a:endParaRPr>
                    </a:p>
                  </a:txBody>
                  <a:tcPr marL="0" marR="0" marT="24765" marB="0">
                    <a:lnT w="12700">
                      <a:solidFill>
                        <a:srgbClr val="C0504D"/>
                      </a:solidFill>
                      <a:prstDash val="solid"/>
                    </a:lnT>
                    <a:lnB w="12700">
                      <a:solidFill>
                        <a:srgbClr val="C0504D"/>
                      </a:solidFill>
                      <a:prstDash val="solid"/>
                    </a:lnB>
                    <a:solidFill>
                      <a:srgbClr val="F4E9E9"/>
                    </a:solidFill>
                  </a:tcPr>
                </a:tc>
                <a:tc>
                  <a:txBody>
                    <a:bodyPr/>
                    <a:lstStyle/>
                    <a:p>
                      <a:pPr marL="153670">
                        <a:lnSpc>
                          <a:spcPct val="100000"/>
                        </a:lnSpc>
                        <a:spcBef>
                          <a:spcPts val="260"/>
                        </a:spcBef>
                      </a:pPr>
                      <a:r>
                        <a:rPr sz="1400" spc="-5" dirty="0">
                          <a:latin typeface="Carlito"/>
                          <a:cs typeface="Carlito"/>
                        </a:rPr>
                        <a:t>LightGBM</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0"/>
                  </a:ext>
                </a:extLst>
              </a:tr>
              <a:tr h="329720">
                <a:tc>
                  <a:txBody>
                    <a:bodyPr/>
                    <a:lstStyle/>
                    <a:p>
                      <a:pPr marL="91440">
                        <a:lnSpc>
                          <a:spcPct val="100000"/>
                        </a:lnSpc>
                        <a:spcBef>
                          <a:spcPts val="260"/>
                        </a:spcBef>
                      </a:pPr>
                      <a:r>
                        <a:rPr sz="1400" spc="-10" dirty="0">
                          <a:latin typeface="Carlito"/>
                          <a:cs typeface="Carlito"/>
                        </a:rPr>
                        <a:t>n_estimator</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116205">
                        <a:lnSpc>
                          <a:spcPct val="100000"/>
                        </a:lnSpc>
                        <a:spcBef>
                          <a:spcPts val="260"/>
                        </a:spcBef>
                      </a:pPr>
                      <a:r>
                        <a:rPr sz="1400" spc="-5" dirty="0">
                          <a:latin typeface="Carlito"/>
                          <a:cs typeface="Carlito"/>
                        </a:rPr>
                        <a:t>[5,10,20]</a:t>
                      </a:r>
                      <a:endParaRPr sz="1400" dirty="0">
                        <a:latin typeface="Carlito"/>
                        <a:cs typeface="Carlito"/>
                      </a:endParaRPr>
                    </a:p>
                  </a:txBody>
                  <a:tcPr marL="0" marR="0" marT="24765" marB="0">
                    <a:lnT w="12700">
                      <a:solidFill>
                        <a:srgbClr val="C0504D"/>
                      </a:solidFill>
                      <a:prstDash val="solid"/>
                    </a:lnT>
                    <a:lnB w="12700">
                      <a:solidFill>
                        <a:srgbClr val="C0504D"/>
                      </a:solidFill>
                      <a:prstDash val="solid"/>
                    </a:lnB>
                  </a:tcPr>
                </a:tc>
                <a:tc>
                  <a:txBody>
                    <a:bodyPr/>
                    <a:lstStyle/>
                    <a:p>
                      <a:pPr marL="153670">
                        <a:lnSpc>
                          <a:spcPct val="100000"/>
                        </a:lnSpc>
                        <a:spcBef>
                          <a:spcPts val="260"/>
                        </a:spcBef>
                      </a:pPr>
                      <a:r>
                        <a:rPr sz="1400" spc="-5" dirty="0">
                          <a:latin typeface="Carlito"/>
                          <a:cs typeface="Carlito"/>
                        </a:rPr>
                        <a:t>[5,10,20]</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1"/>
                  </a:ext>
                </a:extLst>
              </a:tr>
              <a:tr h="323520">
                <a:tc>
                  <a:txBody>
                    <a:bodyPr/>
                    <a:lstStyle/>
                    <a:p>
                      <a:pPr marL="91440">
                        <a:lnSpc>
                          <a:spcPct val="100000"/>
                        </a:lnSpc>
                        <a:spcBef>
                          <a:spcPts val="259"/>
                        </a:spcBef>
                      </a:pPr>
                      <a:r>
                        <a:rPr sz="1400" spc="-10" dirty="0">
                          <a:latin typeface="Carlito"/>
                          <a:cs typeface="Carlito"/>
                        </a:rPr>
                        <a:t>max_depth</a:t>
                      </a:r>
                      <a:endParaRPr sz="1400" dirty="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16205">
                        <a:lnSpc>
                          <a:spcPct val="100000"/>
                        </a:lnSpc>
                        <a:spcBef>
                          <a:spcPts val="259"/>
                        </a:spcBef>
                      </a:pPr>
                      <a:r>
                        <a:rPr sz="1400" spc="-5" dirty="0">
                          <a:latin typeface="Carlito"/>
                          <a:cs typeface="Carlito"/>
                        </a:rPr>
                        <a:t>[5,7,9]</a:t>
                      </a:r>
                      <a:endParaRPr sz="1400" dirty="0">
                        <a:latin typeface="Carlito"/>
                        <a:cs typeface="Carlito"/>
                      </a:endParaRPr>
                    </a:p>
                  </a:txBody>
                  <a:tcPr marL="0" marR="0" marT="24764" marB="0">
                    <a:lnT w="12700">
                      <a:solidFill>
                        <a:srgbClr val="C0504D"/>
                      </a:solidFill>
                      <a:prstDash val="solid"/>
                    </a:lnT>
                    <a:lnB w="12700">
                      <a:solidFill>
                        <a:srgbClr val="C0504D"/>
                      </a:solidFill>
                      <a:prstDash val="solid"/>
                    </a:lnB>
                    <a:solidFill>
                      <a:srgbClr val="F4E9E9"/>
                    </a:solidFill>
                  </a:tcPr>
                </a:tc>
                <a:tc>
                  <a:txBody>
                    <a:bodyPr/>
                    <a:lstStyle/>
                    <a:p>
                      <a:pPr marL="153670">
                        <a:lnSpc>
                          <a:spcPct val="100000"/>
                        </a:lnSpc>
                        <a:spcBef>
                          <a:spcPts val="259"/>
                        </a:spcBef>
                      </a:pPr>
                      <a:r>
                        <a:rPr sz="1400" spc="-5" dirty="0">
                          <a:latin typeface="Carlito"/>
                          <a:cs typeface="Carlito"/>
                        </a:rPr>
                        <a:t>[5,7,9]</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2"/>
                  </a:ext>
                </a:extLst>
              </a:tr>
              <a:tr h="360040">
                <a:tc>
                  <a:txBody>
                    <a:bodyPr/>
                    <a:lstStyle/>
                    <a:p>
                      <a:pPr marL="91440">
                        <a:lnSpc>
                          <a:spcPct val="100000"/>
                        </a:lnSpc>
                        <a:spcBef>
                          <a:spcPts val="259"/>
                        </a:spcBef>
                      </a:pPr>
                      <a:r>
                        <a:rPr sz="1400" spc="-5" dirty="0">
                          <a:latin typeface="Carlito"/>
                          <a:cs typeface="Carlito"/>
                        </a:rPr>
                        <a:t>min_samples_split</a:t>
                      </a:r>
                      <a:endParaRPr sz="1400" dirty="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116205">
                        <a:lnSpc>
                          <a:spcPct val="100000"/>
                        </a:lnSpc>
                        <a:spcBef>
                          <a:spcPts val="259"/>
                        </a:spcBef>
                      </a:pPr>
                      <a:r>
                        <a:rPr sz="1400" spc="-5" dirty="0">
                          <a:latin typeface="Carlito"/>
                          <a:cs typeface="Carlito"/>
                        </a:rPr>
                        <a:t>[40,50]</a:t>
                      </a:r>
                      <a:endParaRPr sz="1400" dirty="0">
                        <a:latin typeface="Carlito"/>
                        <a:cs typeface="Carlito"/>
                      </a:endParaRPr>
                    </a:p>
                  </a:txBody>
                  <a:tcPr marL="0" marR="0" marT="24764" marB="0">
                    <a:lnT w="12700">
                      <a:solidFill>
                        <a:srgbClr val="C0504D"/>
                      </a:solidFill>
                      <a:prstDash val="solid"/>
                    </a:lnT>
                    <a:lnB w="12700">
                      <a:solidFill>
                        <a:srgbClr val="C0504D"/>
                      </a:solidFill>
                      <a:prstDash val="solid"/>
                    </a:lnB>
                  </a:tcPr>
                </a:tc>
                <a:tc>
                  <a:txBody>
                    <a:bodyPr/>
                    <a:lstStyle/>
                    <a:p>
                      <a:pPr marL="153670">
                        <a:lnSpc>
                          <a:spcPct val="100000"/>
                        </a:lnSpc>
                        <a:spcBef>
                          <a:spcPts val="259"/>
                        </a:spcBef>
                      </a:pPr>
                      <a:r>
                        <a:rPr sz="1400" spc="-5" dirty="0">
                          <a:latin typeface="Carlito"/>
                          <a:cs typeface="Carlito"/>
                        </a:rPr>
                        <a:t>[40,50]</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3"/>
                  </a:ext>
                </a:extLst>
              </a:tr>
              <a:tr h="329720">
                <a:tc>
                  <a:txBody>
                    <a:bodyPr/>
                    <a:lstStyle/>
                    <a:p>
                      <a:pPr marL="91440">
                        <a:lnSpc>
                          <a:spcPct val="100000"/>
                        </a:lnSpc>
                        <a:spcBef>
                          <a:spcPts val="259"/>
                        </a:spcBef>
                      </a:pPr>
                      <a:r>
                        <a:rPr sz="1400" spc="-5" dirty="0">
                          <a:latin typeface="Carlito"/>
                          <a:cs typeface="Carlito"/>
                        </a:rPr>
                        <a:t>cv</a:t>
                      </a:r>
                      <a:endParaRPr sz="1400" dirty="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16205">
                        <a:lnSpc>
                          <a:spcPct val="100000"/>
                        </a:lnSpc>
                        <a:spcBef>
                          <a:spcPts val="259"/>
                        </a:spcBef>
                      </a:pPr>
                      <a:r>
                        <a:rPr sz="1400" dirty="0">
                          <a:latin typeface="Carlito"/>
                          <a:cs typeface="Carlito"/>
                        </a:rPr>
                        <a:t>3</a:t>
                      </a:r>
                    </a:p>
                  </a:txBody>
                  <a:tcPr marL="0" marR="0" marT="24764" marB="0">
                    <a:lnT w="12700">
                      <a:solidFill>
                        <a:srgbClr val="C0504D"/>
                      </a:solidFill>
                      <a:prstDash val="solid"/>
                    </a:lnT>
                    <a:lnB w="12700">
                      <a:solidFill>
                        <a:srgbClr val="C0504D"/>
                      </a:solidFill>
                      <a:prstDash val="solid"/>
                    </a:lnB>
                    <a:solidFill>
                      <a:srgbClr val="F4E9E9"/>
                    </a:solidFill>
                  </a:tcPr>
                </a:tc>
                <a:tc>
                  <a:txBody>
                    <a:bodyPr/>
                    <a:lstStyle/>
                    <a:p>
                      <a:pPr marL="153670">
                        <a:lnSpc>
                          <a:spcPct val="100000"/>
                        </a:lnSpc>
                        <a:spcBef>
                          <a:spcPts val="259"/>
                        </a:spcBef>
                      </a:pPr>
                      <a:r>
                        <a:rPr sz="1400" dirty="0">
                          <a:latin typeface="Carlito"/>
                          <a:cs typeface="Carlito"/>
                        </a:rPr>
                        <a:t>3</a:t>
                      </a: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4"/>
                  </a:ext>
                </a:extLst>
              </a:tr>
              <a:tr h="329720">
                <a:tc>
                  <a:txBody>
                    <a:bodyPr/>
                    <a:lstStyle/>
                    <a:p>
                      <a:pPr marL="91440">
                        <a:lnSpc>
                          <a:spcPct val="100000"/>
                        </a:lnSpc>
                        <a:spcBef>
                          <a:spcPts val="259"/>
                        </a:spcBef>
                      </a:pPr>
                      <a:r>
                        <a:rPr sz="1400" spc="-15" dirty="0">
                          <a:latin typeface="Carlito"/>
                          <a:cs typeface="Carlito"/>
                        </a:rPr>
                        <a:t>eval_Score</a:t>
                      </a:r>
                      <a:endParaRPr sz="1400" dirty="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116205">
                        <a:lnSpc>
                          <a:spcPct val="100000"/>
                        </a:lnSpc>
                        <a:spcBef>
                          <a:spcPts val="259"/>
                        </a:spcBef>
                      </a:pPr>
                      <a:r>
                        <a:rPr sz="1400" spc="-5" dirty="0">
                          <a:latin typeface="Carlito"/>
                          <a:cs typeface="Carlito"/>
                        </a:rPr>
                        <a:t>R2</a:t>
                      </a:r>
                      <a:endParaRPr sz="1400" dirty="0">
                        <a:latin typeface="Carlito"/>
                        <a:cs typeface="Carlito"/>
                      </a:endParaRPr>
                    </a:p>
                  </a:txBody>
                  <a:tcPr marL="0" marR="0" marT="24764" marB="0">
                    <a:lnT w="12700">
                      <a:solidFill>
                        <a:srgbClr val="C0504D"/>
                      </a:solidFill>
                      <a:prstDash val="solid"/>
                    </a:lnT>
                    <a:lnB w="12700">
                      <a:solidFill>
                        <a:srgbClr val="C0504D"/>
                      </a:solidFill>
                      <a:prstDash val="solid"/>
                    </a:lnB>
                  </a:tcPr>
                </a:tc>
                <a:tc>
                  <a:txBody>
                    <a:bodyPr/>
                    <a:lstStyle/>
                    <a:p>
                      <a:pPr marL="153670">
                        <a:lnSpc>
                          <a:spcPct val="100000"/>
                        </a:lnSpc>
                        <a:spcBef>
                          <a:spcPts val="259"/>
                        </a:spcBef>
                      </a:pPr>
                      <a:r>
                        <a:rPr sz="1400" spc="-5" dirty="0">
                          <a:latin typeface="Carlito"/>
                          <a:cs typeface="Carlito"/>
                        </a:rPr>
                        <a:t>R2</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5"/>
                  </a:ext>
                </a:extLst>
              </a:tr>
            </a:tbl>
          </a:graphicData>
        </a:graphic>
      </p:graphicFrame>
      <p:sp>
        <p:nvSpPr>
          <p:cNvPr id="6" name="object 6"/>
          <p:cNvSpPr/>
          <p:nvPr/>
        </p:nvSpPr>
        <p:spPr>
          <a:xfrm>
            <a:off x="5105400" y="1606297"/>
            <a:ext cx="3083052" cy="1822703"/>
          </a:xfrm>
          <a:prstGeom prst="rect">
            <a:avLst/>
          </a:prstGeom>
          <a:blipFill>
            <a:blip r:embed="rId2" cstate="print"/>
            <a:stretch>
              <a:fillRect/>
            </a:stretch>
          </a:blipFill>
        </p:spPr>
        <p:txBody>
          <a:bodyPr wrap="square" lIns="0" tIns="0" rIns="0" bIns="0" rtlCol="0"/>
          <a:lstStyle/>
          <a:p>
            <a:endParaRPr sz="1350" dirty="0"/>
          </a:p>
        </p:txBody>
      </p:sp>
      <p:sp>
        <p:nvSpPr>
          <p:cNvPr id="7" name="object 7"/>
          <p:cNvSpPr txBox="1"/>
          <p:nvPr/>
        </p:nvSpPr>
        <p:spPr>
          <a:xfrm>
            <a:off x="683568" y="1052736"/>
            <a:ext cx="4021454" cy="2779607"/>
          </a:xfrm>
          <a:prstGeom prst="rect">
            <a:avLst/>
          </a:prstGeom>
        </p:spPr>
        <p:txBody>
          <a:bodyPr vert="horz" wrap="square" lIns="0" tIns="9525" rIns="0" bIns="0" rtlCol="0">
            <a:spAutoFit/>
          </a:bodyPr>
          <a:lstStyle/>
          <a:p>
            <a:pPr marL="9525" marR="3810" algn="just">
              <a:spcBef>
                <a:spcPts val="75"/>
              </a:spcBef>
            </a:pPr>
            <a:r>
              <a:rPr sz="2000" spc="49" dirty="0">
                <a:latin typeface="Times New Roman" pitchFamily="18" charset="0"/>
                <a:cs typeface="Times New Roman" pitchFamily="18" charset="0"/>
              </a:rPr>
              <a:t>Hyperparameters </a:t>
            </a:r>
            <a:r>
              <a:rPr sz="2000" spc="34" dirty="0">
                <a:latin typeface="Times New Roman" pitchFamily="18" charset="0"/>
                <a:cs typeface="Times New Roman" pitchFamily="18" charset="0"/>
              </a:rPr>
              <a:t>are </a:t>
            </a:r>
            <a:r>
              <a:rPr sz="2000" spc="45" dirty="0">
                <a:latin typeface="Times New Roman" pitchFamily="18" charset="0"/>
                <a:cs typeface="Times New Roman" pitchFamily="18" charset="0"/>
              </a:rPr>
              <a:t>sets </a:t>
            </a:r>
            <a:r>
              <a:rPr sz="2000" spc="30" dirty="0">
                <a:latin typeface="Times New Roman" pitchFamily="18" charset="0"/>
                <a:cs typeface="Times New Roman" pitchFamily="18" charset="0"/>
              </a:rPr>
              <a:t>of </a:t>
            </a:r>
            <a:r>
              <a:rPr sz="2000" spc="49" dirty="0">
                <a:latin typeface="Times New Roman" pitchFamily="18" charset="0"/>
                <a:cs typeface="Times New Roman" pitchFamily="18" charset="0"/>
              </a:rPr>
              <a:t>information  </a:t>
            </a:r>
            <a:r>
              <a:rPr sz="2000" spc="11" dirty="0">
                <a:latin typeface="Times New Roman" pitchFamily="18" charset="0"/>
                <a:cs typeface="Times New Roman" pitchFamily="18" charset="0"/>
              </a:rPr>
              <a:t>that </a:t>
            </a:r>
            <a:r>
              <a:rPr sz="2000" spc="8" dirty="0">
                <a:latin typeface="Times New Roman" pitchFamily="18" charset="0"/>
                <a:cs typeface="Times New Roman" pitchFamily="18" charset="0"/>
              </a:rPr>
              <a:t>are </a:t>
            </a:r>
            <a:r>
              <a:rPr sz="2000" spc="15" dirty="0">
                <a:latin typeface="Times New Roman" pitchFamily="18" charset="0"/>
                <a:cs typeface="Times New Roman" pitchFamily="18" charset="0"/>
              </a:rPr>
              <a:t>used </a:t>
            </a:r>
            <a:r>
              <a:rPr sz="2000" spc="4" dirty="0">
                <a:latin typeface="Times New Roman" pitchFamily="18" charset="0"/>
                <a:cs typeface="Times New Roman" pitchFamily="18" charset="0"/>
              </a:rPr>
              <a:t>to </a:t>
            </a:r>
            <a:r>
              <a:rPr sz="2000" spc="11" dirty="0">
                <a:latin typeface="Times New Roman" pitchFamily="18" charset="0"/>
                <a:cs typeface="Times New Roman" pitchFamily="18" charset="0"/>
              </a:rPr>
              <a:t>control </a:t>
            </a:r>
            <a:r>
              <a:rPr sz="2000" spc="15" dirty="0">
                <a:latin typeface="Times New Roman" pitchFamily="18" charset="0"/>
                <a:cs typeface="Times New Roman" pitchFamily="18" charset="0"/>
              </a:rPr>
              <a:t>the </a:t>
            </a:r>
            <a:r>
              <a:rPr sz="2000" dirty="0">
                <a:latin typeface="Times New Roman" pitchFamily="18" charset="0"/>
                <a:cs typeface="Times New Roman" pitchFamily="18" charset="0"/>
              </a:rPr>
              <a:t>way </a:t>
            </a:r>
            <a:r>
              <a:rPr sz="2000" spc="11" dirty="0">
                <a:latin typeface="Times New Roman" pitchFamily="18" charset="0"/>
                <a:cs typeface="Times New Roman" pitchFamily="18" charset="0"/>
              </a:rPr>
              <a:t>of </a:t>
            </a:r>
            <a:r>
              <a:rPr sz="2000" spc="19" dirty="0">
                <a:latin typeface="Times New Roman" pitchFamily="18" charset="0"/>
                <a:cs typeface="Times New Roman" pitchFamily="18" charset="0"/>
              </a:rPr>
              <a:t>learning  </a:t>
            </a:r>
            <a:r>
              <a:rPr sz="2000" spc="-4" dirty="0">
                <a:latin typeface="Times New Roman" pitchFamily="18" charset="0"/>
                <a:cs typeface="Times New Roman" pitchFamily="18" charset="0"/>
              </a:rPr>
              <a:t>an</a:t>
            </a:r>
            <a:r>
              <a:rPr sz="2000" spc="-8" dirty="0">
                <a:latin typeface="Times New Roman" pitchFamily="18" charset="0"/>
                <a:cs typeface="Times New Roman" pitchFamily="18" charset="0"/>
              </a:rPr>
              <a:t> </a:t>
            </a:r>
            <a:r>
              <a:rPr sz="2000" spc="-4" dirty="0">
                <a:latin typeface="Times New Roman" pitchFamily="18" charset="0"/>
                <a:cs typeface="Times New Roman" pitchFamily="18" charset="0"/>
              </a:rPr>
              <a:t>algorithm.</a:t>
            </a:r>
            <a:endParaRPr sz="2000" dirty="0">
              <a:latin typeface="Times New Roman" pitchFamily="18" charset="0"/>
              <a:cs typeface="Times New Roman" pitchFamily="18" charset="0"/>
            </a:endParaRPr>
          </a:p>
          <a:p>
            <a:pPr>
              <a:spcBef>
                <a:spcPts val="15"/>
              </a:spcBef>
            </a:pPr>
            <a:endParaRPr sz="2000" dirty="0">
              <a:latin typeface="Times New Roman" pitchFamily="18" charset="0"/>
              <a:cs typeface="Times New Roman" pitchFamily="18" charset="0"/>
            </a:endParaRPr>
          </a:p>
          <a:p>
            <a:pPr marL="9525" marR="3810" algn="just"/>
            <a:r>
              <a:rPr sz="2000" spc="-30" dirty="0">
                <a:latin typeface="Times New Roman" pitchFamily="18" charset="0"/>
                <a:cs typeface="Times New Roman" pitchFamily="18" charset="0"/>
              </a:rPr>
              <a:t>We </a:t>
            </a:r>
            <a:r>
              <a:rPr sz="2000" spc="-4" dirty="0">
                <a:latin typeface="Times New Roman" pitchFamily="18" charset="0"/>
                <a:cs typeface="Times New Roman" pitchFamily="18" charset="0"/>
              </a:rPr>
              <a:t>used Grid </a:t>
            </a:r>
            <a:r>
              <a:rPr sz="2000" spc="-8" dirty="0">
                <a:latin typeface="Times New Roman" pitchFamily="18" charset="0"/>
                <a:cs typeface="Times New Roman" pitchFamily="18" charset="0"/>
              </a:rPr>
              <a:t>Search </a:t>
            </a:r>
            <a:r>
              <a:rPr sz="2000" spc="-41" dirty="0">
                <a:latin typeface="Times New Roman" pitchFamily="18" charset="0"/>
                <a:cs typeface="Times New Roman" pitchFamily="18" charset="0"/>
              </a:rPr>
              <a:t>CV, </a:t>
            </a:r>
            <a:r>
              <a:rPr sz="2000" spc="-11" dirty="0">
                <a:latin typeface="Times New Roman" pitchFamily="18" charset="0"/>
                <a:cs typeface="Times New Roman" pitchFamily="18" charset="0"/>
              </a:rPr>
              <a:t>for hyperparameter  </a:t>
            </a:r>
            <a:r>
              <a:rPr sz="2000" spc="30" dirty="0">
                <a:latin typeface="Times New Roman" pitchFamily="18" charset="0"/>
                <a:cs typeface="Times New Roman" pitchFamily="18" charset="0"/>
              </a:rPr>
              <a:t>tuning. </a:t>
            </a:r>
            <a:r>
              <a:rPr sz="2000" spc="26" dirty="0">
                <a:latin typeface="Times New Roman" pitchFamily="18" charset="0"/>
                <a:cs typeface="Times New Roman" pitchFamily="18" charset="0"/>
              </a:rPr>
              <a:t>This also results </a:t>
            </a:r>
            <a:r>
              <a:rPr sz="2000" spc="19" dirty="0">
                <a:latin typeface="Times New Roman" pitchFamily="18" charset="0"/>
                <a:cs typeface="Times New Roman" pitchFamily="18" charset="0"/>
              </a:rPr>
              <a:t>in </a:t>
            </a:r>
            <a:r>
              <a:rPr sz="2000" spc="34" dirty="0">
                <a:latin typeface="Times New Roman" pitchFamily="18" charset="0"/>
                <a:cs typeface="Times New Roman" pitchFamily="18" charset="0"/>
              </a:rPr>
              <a:t>cross-validation  </a:t>
            </a:r>
            <a:r>
              <a:rPr sz="2000" spc="15" dirty="0">
                <a:latin typeface="Times New Roman" pitchFamily="18" charset="0"/>
                <a:cs typeface="Times New Roman" pitchFamily="18" charset="0"/>
              </a:rPr>
              <a:t>and </a:t>
            </a:r>
            <a:r>
              <a:rPr sz="2000" spc="11" dirty="0">
                <a:latin typeface="Times New Roman" pitchFamily="18" charset="0"/>
                <a:cs typeface="Times New Roman" pitchFamily="18" charset="0"/>
              </a:rPr>
              <a:t>in </a:t>
            </a:r>
            <a:r>
              <a:rPr sz="2000" spc="19" dirty="0">
                <a:latin typeface="Times New Roman" pitchFamily="18" charset="0"/>
                <a:cs typeface="Times New Roman" pitchFamily="18" charset="0"/>
              </a:rPr>
              <a:t>our </a:t>
            </a:r>
            <a:r>
              <a:rPr sz="2000" spc="15" dirty="0">
                <a:latin typeface="Times New Roman" pitchFamily="18" charset="0"/>
                <a:cs typeface="Times New Roman" pitchFamily="18" charset="0"/>
              </a:rPr>
              <a:t>case </a:t>
            </a:r>
            <a:r>
              <a:rPr sz="2000" spc="4" dirty="0">
                <a:latin typeface="Times New Roman" pitchFamily="18" charset="0"/>
                <a:cs typeface="Times New Roman" pitchFamily="18" charset="0"/>
              </a:rPr>
              <a:t>we </a:t>
            </a:r>
            <a:r>
              <a:rPr sz="2000" spc="23" dirty="0">
                <a:latin typeface="Times New Roman" pitchFamily="18" charset="0"/>
                <a:cs typeface="Times New Roman" pitchFamily="18" charset="0"/>
              </a:rPr>
              <a:t>divided </a:t>
            </a:r>
            <a:r>
              <a:rPr sz="2000" spc="19" dirty="0">
                <a:latin typeface="Times New Roman" pitchFamily="18" charset="0"/>
                <a:cs typeface="Times New Roman" pitchFamily="18" charset="0"/>
              </a:rPr>
              <a:t>the </a:t>
            </a:r>
            <a:r>
              <a:rPr sz="2000" spc="15" dirty="0">
                <a:latin typeface="Times New Roman" pitchFamily="18" charset="0"/>
                <a:cs typeface="Times New Roman" pitchFamily="18" charset="0"/>
              </a:rPr>
              <a:t>dataset </a:t>
            </a:r>
            <a:r>
              <a:rPr sz="2000" spc="11" dirty="0">
                <a:latin typeface="Times New Roman" pitchFamily="18" charset="0"/>
                <a:cs typeface="Times New Roman" pitchFamily="18" charset="0"/>
              </a:rPr>
              <a:t>into  </a:t>
            </a:r>
            <a:r>
              <a:rPr sz="2000" spc="-11" dirty="0">
                <a:latin typeface="Times New Roman" pitchFamily="18" charset="0"/>
                <a:cs typeface="Times New Roman" pitchFamily="18" charset="0"/>
              </a:rPr>
              <a:t>different</a:t>
            </a:r>
            <a:r>
              <a:rPr sz="2000" spc="-4" dirty="0">
                <a:latin typeface="Times New Roman" pitchFamily="18" charset="0"/>
                <a:cs typeface="Times New Roman" pitchFamily="18" charset="0"/>
              </a:rPr>
              <a:t> </a:t>
            </a:r>
            <a:r>
              <a:rPr sz="2000" spc="-8" dirty="0">
                <a:latin typeface="Times New Roman" pitchFamily="18" charset="0"/>
                <a:cs typeface="Times New Roman" pitchFamily="18" charset="0"/>
              </a:rPr>
              <a:t>folds</a:t>
            </a:r>
            <a:endParaRPr sz="2000" dirty="0">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5776" y="260648"/>
            <a:ext cx="4464496" cy="625652"/>
          </a:xfrm>
          <a:prstGeom prst="rect">
            <a:avLst/>
          </a:prstGeom>
        </p:spPr>
        <p:txBody>
          <a:bodyPr vert="horz" wrap="square" lIns="0" tIns="10001" rIns="0" bIns="0" rtlCol="0">
            <a:spAutoFit/>
          </a:bodyPr>
          <a:lstStyle/>
          <a:p>
            <a:pPr marL="9525">
              <a:spcBef>
                <a:spcPts val="79"/>
              </a:spcBef>
            </a:pPr>
            <a:r>
              <a:rPr sz="4000" spc="-4" dirty="0">
                <a:effectLst/>
                <a:latin typeface="Times New Roman" pitchFamily="18" charset="0"/>
                <a:cs typeface="Times New Roman" pitchFamily="18" charset="0"/>
              </a:rPr>
              <a:t>INTRODUCTION</a:t>
            </a:r>
          </a:p>
        </p:txBody>
      </p:sp>
      <p:sp>
        <p:nvSpPr>
          <p:cNvPr id="3" name="object 3"/>
          <p:cNvSpPr txBox="1"/>
          <p:nvPr/>
        </p:nvSpPr>
        <p:spPr>
          <a:xfrm>
            <a:off x="467544" y="1052736"/>
            <a:ext cx="8291988" cy="4595489"/>
          </a:xfrm>
          <a:prstGeom prst="rect">
            <a:avLst/>
          </a:prstGeom>
        </p:spPr>
        <p:txBody>
          <a:bodyPr vert="horz" wrap="square" lIns="0" tIns="9525" rIns="0" bIns="0" rtlCol="0">
            <a:spAutoFit/>
          </a:bodyPr>
          <a:lstStyle/>
          <a:p>
            <a:pPr marL="266224" marR="3810" indent="-257175" algn="just">
              <a:spcBef>
                <a:spcPts val="75"/>
              </a:spcBef>
              <a:buFont typeface="Arial"/>
              <a:buChar char="•"/>
              <a:tabLst>
                <a:tab pos="266700" algn="l"/>
              </a:tabLst>
            </a:pPr>
            <a:r>
              <a:rPr sz="2400" spc="30" dirty="0">
                <a:latin typeface="Times New Roman" pitchFamily="18" charset="0"/>
                <a:cs typeface="Times New Roman" pitchFamily="18" charset="0"/>
              </a:rPr>
              <a:t>In </a:t>
            </a:r>
            <a:r>
              <a:rPr sz="2400" spc="38" dirty="0">
                <a:latin typeface="Times New Roman" pitchFamily="18" charset="0"/>
                <a:cs typeface="Times New Roman" pitchFamily="18" charset="0"/>
              </a:rPr>
              <a:t>New </a:t>
            </a:r>
            <a:r>
              <a:rPr sz="2400" spc="11" dirty="0">
                <a:latin typeface="Times New Roman" pitchFamily="18" charset="0"/>
                <a:cs typeface="Times New Roman" pitchFamily="18" charset="0"/>
              </a:rPr>
              <a:t>York </a:t>
            </a:r>
            <a:r>
              <a:rPr sz="2400" spc="23" dirty="0">
                <a:latin typeface="Times New Roman" pitchFamily="18" charset="0"/>
                <a:cs typeface="Times New Roman" pitchFamily="18" charset="0"/>
              </a:rPr>
              <a:t>City, </a:t>
            </a:r>
            <a:r>
              <a:rPr sz="2400" spc="38" dirty="0">
                <a:latin typeface="Times New Roman" pitchFamily="18" charset="0"/>
                <a:cs typeface="Times New Roman" pitchFamily="18" charset="0"/>
              </a:rPr>
              <a:t>due </a:t>
            </a:r>
            <a:r>
              <a:rPr sz="2400" spc="23" dirty="0">
                <a:latin typeface="Times New Roman" pitchFamily="18" charset="0"/>
                <a:cs typeface="Times New Roman" pitchFamily="18" charset="0"/>
              </a:rPr>
              <a:t>to </a:t>
            </a:r>
            <a:r>
              <a:rPr sz="2400" spc="45" dirty="0">
                <a:latin typeface="Times New Roman" pitchFamily="18" charset="0"/>
                <a:cs typeface="Times New Roman" pitchFamily="18" charset="0"/>
              </a:rPr>
              <a:t>traffic </a:t>
            </a:r>
            <a:r>
              <a:rPr sz="2400" spc="53" dirty="0">
                <a:latin typeface="Times New Roman" pitchFamily="18" charset="0"/>
                <a:cs typeface="Times New Roman" pitchFamily="18" charset="0"/>
              </a:rPr>
              <a:t>jams, </a:t>
            </a:r>
            <a:r>
              <a:rPr sz="2400" spc="56" dirty="0">
                <a:latin typeface="Times New Roman" pitchFamily="18" charset="0"/>
                <a:cs typeface="Times New Roman" pitchFamily="18" charset="0"/>
              </a:rPr>
              <a:t>construction </a:t>
            </a:r>
            <a:r>
              <a:rPr sz="2400" spc="30" dirty="0">
                <a:latin typeface="Times New Roman" pitchFamily="18" charset="0"/>
                <a:cs typeface="Times New Roman" pitchFamily="18" charset="0"/>
              </a:rPr>
              <a:t>or </a:t>
            </a:r>
            <a:r>
              <a:rPr sz="2400" spc="41" dirty="0">
                <a:latin typeface="Times New Roman" pitchFamily="18" charset="0"/>
                <a:cs typeface="Times New Roman" pitchFamily="18" charset="0"/>
              </a:rPr>
              <a:t>road  </a:t>
            </a:r>
            <a:r>
              <a:rPr sz="2400" spc="34" dirty="0">
                <a:latin typeface="Times New Roman" pitchFamily="18" charset="0"/>
                <a:cs typeface="Times New Roman" pitchFamily="18" charset="0"/>
              </a:rPr>
              <a:t>blockage </a:t>
            </a:r>
            <a:r>
              <a:rPr sz="2400" spc="26" dirty="0">
                <a:latin typeface="Times New Roman" pitchFamily="18" charset="0"/>
                <a:cs typeface="Times New Roman" pitchFamily="18" charset="0"/>
              </a:rPr>
              <a:t>etc. </a:t>
            </a:r>
            <a:r>
              <a:rPr sz="2400" spc="34" dirty="0">
                <a:latin typeface="Times New Roman" pitchFamily="18" charset="0"/>
                <a:cs typeface="Times New Roman" pitchFamily="18" charset="0"/>
              </a:rPr>
              <a:t>user will need </a:t>
            </a:r>
            <a:r>
              <a:rPr sz="2400" spc="15" dirty="0">
                <a:latin typeface="Times New Roman" pitchFamily="18" charset="0"/>
                <a:cs typeface="Times New Roman" pitchFamily="18" charset="0"/>
              </a:rPr>
              <a:t>to </a:t>
            </a:r>
            <a:r>
              <a:rPr sz="2400" spc="30" dirty="0">
                <a:latin typeface="Times New Roman" pitchFamily="18" charset="0"/>
                <a:cs typeface="Times New Roman" pitchFamily="18" charset="0"/>
              </a:rPr>
              <a:t>know </a:t>
            </a:r>
            <a:r>
              <a:rPr sz="2400" spc="26" dirty="0">
                <a:latin typeface="Times New Roman" pitchFamily="18" charset="0"/>
                <a:cs typeface="Times New Roman" pitchFamily="18" charset="0"/>
              </a:rPr>
              <a:t>how </a:t>
            </a:r>
            <a:r>
              <a:rPr sz="2400" spc="34" dirty="0">
                <a:latin typeface="Times New Roman" pitchFamily="18" charset="0"/>
                <a:cs typeface="Times New Roman" pitchFamily="18" charset="0"/>
              </a:rPr>
              <a:t>much </a:t>
            </a:r>
            <a:r>
              <a:rPr sz="2400" spc="38" dirty="0">
                <a:latin typeface="Times New Roman" pitchFamily="18" charset="0"/>
                <a:cs typeface="Times New Roman" pitchFamily="18" charset="0"/>
              </a:rPr>
              <a:t>time </a:t>
            </a:r>
            <a:r>
              <a:rPr sz="2400" spc="23" dirty="0">
                <a:latin typeface="Times New Roman" pitchFamily="18" charset="0"/>
                <a:cs typeface="Times New Roman" pitchFamily="18" charset="0"/>
              </a:rPr>
              <a:t>it </a:t>
            </a:r>
            <a:r>
              <a:rPr sz="2400" spc="34" dirty="0">
                <a:latin typeface="Times New Roman" pitchFamily="18" charset="0"/>
                <a:cs typeface="Times New Roman" pitchFamily="18" charset="0"/>
              </a:rPr>
              <a:t>will  </a:t>
            </a:r>
            <a:r>
              <a:rPr sz="2400" spc="-23" dirty="0">
                <a:latin typeface="Times New Roman" pitchFamily="18" charset="0"/>
                <a:cs typeface="Times New Roman" pitchFamily="18" charset="0"/>
              </a:rPr>
              <a:t>take </a:t>
            </a:r>
            <a:r>
              <a:rPr sz="2400" spc="-11" dirty="0">
                <a:latin typeface="Times New Roman" pitchFamily="18" charset="0"/>
                <a:cs typeface="Times New Roman" pitchFamily="18" charset="0"/>
              </a:rPr>
              <a:t>to </a:t>
            </a:r>
            <a:r>
              <a:rPr sz="2400" spc="-8" dirty="0">
                <a:latin typeface="Times New Roman" pitchFamily="18" charset="0"/>
                <a:cs typeface="Times New Roman" pitchFamily="18" charset="0"/>
              </a:rPr>
              <a:t>commute </a:t>
            </a:r>
            <a:r>
              <a:rPr sz="2400" spc="-11" dirty="0">
                <a:latin typeface="Times New Roman" pitchFamily="18" charset="0"/>
                <a:cs typeface="Times New Roman" pitchFamily="18" charset="0"/>
              </a:rPr>
              <a:t>from </a:t>
            </a:r>
            <a:r>
              <a:rPr sz="2400" spc="-4" dirty="0">
                <a:latin typeface="Times New Roman" pitchFamily="18" charset="0"/>
                <a:cs typeface="Times New Roman" pitchFamily="18" charset="0"/>
              </a:rPr>
              <a:t>one place </a:t>
            </a:r>
            <a:r>
              <a:rPr sz="2400" spc="-11" dirty="0">
                <a:latin typeface="Times New Roman" pitchFamily="18" charset="0"/>
                <a:cs typeface="Times New Roman" pitchFamily="18" charset="0"/>
              </a:rPr>
              <a:t>to</a:t>
            </a:r>
            <a:r>
              <a:rPr sz="2400" spc="53" dirty="0">
                <a:latin typeface="Times New Roman" pitchFamily="18" charset="0"/>
                <a:cs typeface="Times New Roman" pitchFamily="18" charset="0"/>
              </a:rPr>
              <a:t> </a:t>
            </a:r>
            <a:r>
              <a:rPr sz="2400" spc="-34" dirty="0">
                <a:latin typeface="Times New Roman" pitchFamily="18" charset="0"/>
                <a:cs typeface="Times New Roman" pitchFamily="18" charset="0"/>
              </a:rPr>
              <a:t>other.</a:t>
            </a:r>
            <a:endParaRPr sz="2400" dirty="0">
              <a:latin typeface="Times New Roman" pitchFamily="18" charset="0"/>
              <a:cs typeface="Times New Roman" pitchFamily="18" charset="0"/>
            </a:endParaRPr>
          </a:p>
          <a:p>
            <a:pPr marL="266224" marR="3810" indent="-257175" algn="just">
              <a:spcBef>
                <a:spcPts val="431"/>
              </a:spcBef>
              <a:buFont typeface="Arial"/>
              <a:buChar char="•"/>
              <a:tabLst>
                <a:tab pos="266700" algn="l"/>
              </a:tabLst>
            </a:pPr>
            <a:r>
              <a:rPr sz="2400" spc="38" dirty="0">
                <a:latin typeface="Times New Roman" pitchFamily="18" charset="0"/>
                <a:cs typeface="Times New Roman" pitchFamily="18" charset="0"/>
              </a:rPr>
              <a:t>Increasing </a:t>
            </a:r>
            <a:r>
              <a:rPr sz="2400" spc="41" dirty="0">
                <a:latin typeface="Times New Roman" pitchFamily="18" charset="0"/>
                <a:cs typeface="Times New Roman" pitchFamily="18" charset="0"/>
              </a:rPr>
              <a:t>popularity </a:t>
            </a:r>
            <a:r>
              <a:rPr sz="2400" spc="23" dirty="0">
                <a:latin typeface="Times New Roman" pitchFamily="18" charset="0"/>
                <a:cs typeface="Times New Roman" pitchFamily="18" charset="0"/>
              </a:rPr>
              <a:t>of </a:t>
            </a:r>
            <a:r>
              <a:rPr sz="2400" spc="45" dirty="0">
                <a:latin typeface="Times New Roman" pitchFamily="18" charset="0"/>
                <a:cs typeface="Times New Roman" pitchFamily="18" charset="0"/>
              </a:rPr>
              <a:t>app-based </a:t>
            </a:r>
            <a:r>
              <a:rPr sz="2400" spc="26" dirty="0">
                <a:latin typeface="Times New Roman" pitchFamily="18" charset="0"/>
                <a:cs typeface="Times New Roman" pitchFamily="18" charset="0"/>
              </a:rPr>
              <a:t>taxi </a:t>
            </a:r>
            <a:r>
              <a:rPr sz="2400" spc="38" dirty="0">
                <a:latin typeface="Times New Roman" pitchFamily="18" charset="0"/>
                <a:cs typeface="Times New Roman" pitchFamily="18" charset="0"/>
              </a:rPr>
              <a:t>such </a:t>
            </a:r>
            <a:r>
              <a:rPr sz="2400" spc="26" dirty="0">
                <a:latin typeface="Times New Roman" pitchFamily="18" charset="0"/>
                <a:cs typeface="Times New Roman" pitchFamily="18" charset="0"/>
              </a:rPr>
              <a:t>as </a:t>
            </a:r>
            <a:r>
              <a:rPr sz="2400" spc="30" dirty="0">
                <a:latin typeface="Times New Roman" pitchFamily="18" charset="0"/>
                <a:cs typeface="Times New Roman" pitchFamily="18" charset="0"/>
              </a:rPr>
              <a:t>ola </a:t>
            </a:r>
            <a:r>
              <a:rPr sz="2400" spc="23" dirty="0">
                <a:latin typeface="Times New Roman" pitchFamily="18" charset="0"/>
                <a:cs typeface="Times New Roman" pitchFamily="18" charset="0"/>
              </a:rPr>
              <a:t>or </a:t>
            </a:r>
            <a:r>
              <a:rPr sz="2400" spc="38" dirty="0">
                <a:latin typeface="Times New Roman" pitchFamily="18" charset="0"/>
                <a:cs typeface="Times New Roman" pitchFamily="18" charset="0"/>
              </a:rPr>
              <a:t>uber  </a:t>
            </a:r>
            <a:r>
              <a:rPr sz="2400" spc="34" dirty="0">
                <a:latin typeface="Times New Roman" pitchFamily="18" charset="0"/>
                <a:cs typeface="Times New Roman" pitchFamily="18" charset="0"/>
              </a:rPr>
              <a:t>and there </a:t>
            </a:r>
            <a:r>
              <a:rPr sz="2400" spc="41" dirty="0">
                <a:latin typeface="Times New Roman" pitchFamily="18" charset="0"/>
                <a:cs typeface="Times New Roman" pitchFamily="18" charset="0"/>
              </a:rPr>
              <a:t>competitive </a:t>
            </a:r>
            <a:r>
              <a:rPr sz="2400" spc="45" dirty="0">
                <a:latin typeface="Times New Roman" pitchFamily="18" charset="0"/>
                <a:cs typeface="Times New Roman" pitchFamily="18" charset="0"/>
              </a:rPr>
              <a:t>pricing </a:t>
            </a:r>
            <a:r>
              <a:rPr sz="2400" spc="38" dirty="0">
                <a:latin typeface="Times New Roman" pitchFamily="18" charset="0"/>
                <a:cs typeface="Times New Roman" pitchFamily="18" charset="0"/>
              </a:rPr>
              <a:t>levels made </a:t>
            </a:r>
            <a:r>
              <a:rPr sz="2400" spc="41" dirty="0">
                <a:latin typeface="Times New Roman" pitchFamily="18" charset="0"/>
                <a:cs typeface="Times New Roman" pitchFamily="18" charset="0"/>
              </a:rPr>
              <a:t>user </a:t>
            </a:r>
            <a:r>
              <a:rPr sz="2400" spc="45" dirty="0">
                <a:latin typeface="Times New Roman" pitchFamily="18" charset="0"/>
                <a:cs typeface="Times New Roman" pitchFamily="18" charset="0"/>
              </a:rPr>
              <a:t>decisive </a:t>
            </a:r>
            <a:r>
              <a:rPr sz="2400" spc="19" dirty="0">
                <a:latin typeface="Times New Roman" pitchFamily="18" charset="0"/>
                <a:cs typeface="Times New Roman" pitchFamily="18" charset="0"/>
              </a:rPr>
              <a:t>to  </a:t>
            </a:r>
            <a:r>
              <a:rPr sz="2400" spc="-4" dirty="0">
                <a:latin typeface="Times New Roman" pitchFamily="18" charset="0"/>
                <a:cs typeface="Times New Roman" pitchFamily="18" charset="0"/>
              </a:rPr>
              <a:t>choose based on trip pricing and</a:t>
            </a:r>
            <a:r>
              <a:rPr sz="2400" spc="19" dirty="0">
                <a:latin typeface="Times New Roman" pitchFamily="18" charset="0"/>
                <a:cs typeface="Times New Roman" pitchFamily="18" charset="0"/>
              </a:rPr>
              <a:t> </a:t>
            </a:r>
            <a:r>
              <a:rPr sz="2400" spc="-11" dirty="0">
                <a:latin typeface="Times New Roman" pitchFamily="18" charset="0"/>
                <a:cs typeface="Times New Roman" pitchFamily="18" charset="0"/>
              </a:rPr>
              <a:t>duration.</a:t>
            </a:r>
            <a:endParaRPr sz="2400" dirty="0">
              <a:latin typeface="Times New Roman" pitchFamily="18" charset="0"/>
              <a:cs typeface="Times New Roman" pitchFamily="18" charset="0"/>
            </a:endParaRPr>
          </a:p>
          <a:p>
            <a:pPr marL="266224" marR="3810" indent="-257175" algn="just">
              <a:spcBef>
                <a:spcPts val="431"/>
              </a:spcBef>
              <a:buFont typeface="Arial"/>
              <a:buChar char="•"/>
              <a:tabLst>
                <a:tab pos="266700" algn="l"/>
              </a:tabLst>
            </a:pPr>
            <a:r>
              <a:rPr sz="2400" spc="-23" dirty="0">
                <a:latin typeface="Times New Roman" pitchFamily="18" charset="0"/>
                <a:cs typeface="Times New Roman" pitchFamily="18" charset="0"/>
              </a:rPr>
              <a:t>Taxi </a:t>
            </a:r>
            <a:r>
              <a:rPr sz="2400" spc="11" dirty="0">
                <a:latin typeface="Times New Roman" pitchFamily="18" charset="0"/>
                <a:cs typeface="Times New Roman" pitchFamily="18" charset="0"/>
              </a:rPr>
              <a:t>Drivers </a:t>
            </a:r>
            <a:r>
              <a:rPr sz="2400" spc="19" dirty="0">
                <a:latin typeface="Times New Roman" pitchFamily="18" charset="0"/>
                <a:cs typeface="Times New Roman" pitchFamily="18" charset="0"/>
              </a:rPr>
              <a:t>also </a:t>
            </a:r>
            <a:r>
              <a:rPr sz="2400" spc="4" dirty="0">
                <a:latin typeface="Times New Roman" pitchFamily="18" charset="0"/>
                <a:cs typeface="Times New Roman" pitchFamily="18" charset="0"/>
              </a:rPr>
              <a:t>have to </a:t>
            </a:r>
            <a:r>
              <a:rPr sz="2400" spc="19" dirty="0">
                <a:latin typeface="Times New Roman" pitchFamily="18" charset="0"/>
                <a:cs typeface="Times New Roman" pitchFamily="18" charset="0"/>
              </a:rPr>
              <a:t>choose </a:t>
            </a:r>
            <a:r>
              <a:rPr sz="2400" spc="11" dirty="0">
                <a:latin typeface="Times New Roman" pitchFamily="18" charset="0"/>
                <a:cs typeface="Times New Roman" pitchFamily="18" charset="0"/>
              </a:rPr>
              <a:t>best </a:t>
            </a:r>
            <a:r>
              <a:rPr sz="2400" spc="8" dirty="0">
                <a:latin typeface="Times New Roman" pitchFamily="18" charset="0"/>
                <a:cs typeface="Times New Roman" pitchFamily="18" charset="0"/>
              </a:rPr>
              <a:t>route </a:t>
            </a:r>
            <a:r>
              <a:rPr sz="2400" spc="15" dirty="0">
                <a:latin typeface="Times New Roman" pitchFamily="18" charset="0"/>
                <a:cs typeface="Times New Roman" pitchFamily="18" charset="0"/>
              </a:rPr>
              <a:t>having </a:t>
            </a:r>
            <a:r>
              <a:rPr sz="2400" spc="23" dirty="0">
                <a:latin typeface="Times New Roman" pitchFamily="18" charset="0"/>
                <a:cs typeface="Times New Roman" pitchFamily="18" charset="0"/>
              </a:rPr>
              <a:t>lesser </a:t>
            </a:r>
            <a:r>
              <a:rPr sz="2400" spc="19" dirty="0">
                <a:latin typeface="Times New Roman" pitchFamily="18" charset="0"/>
                <a:cs typeface="Times New Roman" pitchFamily="18" charset="0"/>
              </a:rPr>
              <a:t>trip  </a:t>
            </a:r>
            <a:r>
              <a:rPr sz="2400" spc="-4" dirty="0">
                <a:latin typeface="Times New Roman" pitchFamily="18" charset="0"/>
                <a:cs typeface="Times New Roman" pitchFamily="18" charset="0"/>
              </a:rPr>
              <a:t>time.</a:t>
            </a:r>
            <a:endParaRPr sz="2400" dirty="0">
              <a:latin typeface="Times New Roman" pitchFamily="18" charset="0"/>
              <a:cs typeface="Times New Roman" pitchFamily="18" charset="0"/>
            </a:endParaRPr>
          </a:p>
          <a:p>
            <a:pPr marL="266224" marR="3810" indent="-257175" algn="just">
              <a:spcBef>
                <a:spcPts val="431"/>
              </a:spcBef>
              <a:buFont typeface="Arial"/>
              <a:buChar char="•"/>
              <a:tabLst>
                <a:tab pos="266700" algn="l"/>
              </a:tabLst>
            </a:pPr>
            <a:r>
              <a:rPr sz="2400" spc="15" dirty="0">
                <a:latin typeface="Times New Roman" pitchFamily="18" charset="0"/>
                <a:cs typeface="Times New Roman" pitchFamily="18" charset="0"/>
              </a:rPr>
              <a:t>So </a:t>
            </a:r>
            <a:r>
              <a:rPr sz="2400" spc="11" dirty="0">
                <a:latin typeface="Times New Roman" pitchFamily="18" charset="0"/>
                <a:cs typeface="Times New Roman" pitchFamily="18" charset="0"/>
              </a:rPr>
              <a:t>here </a:t>
            </a:r>
            <a:r>
              <a:rPr sz="2400" spc="4" dirty="0">
                <a:latin typeface="Times New Roman" pitchFamily="18" charset="0"/>
                <a:cs typeface="Times New Roman" pitchFamily="18" charset="0"/>
              </a:rPr>
              <a:t>we </a:t>
            </a:r>
            <a:r>
              <a:rPr sz="2400" spc="19" dirty="0">
                <a:latin typeface="Times New Roman" pitchFamily="18" charset="0"/>
                <a:cs typeface="Times New Roman" pitchFamily="18" charset="0"/>
              </a:rPr>
              <a:t>will </a:t>
            </a:r>
            <a:r>
              <a:rPr sz="2400" spc="11" dirty="0">
                <a:latin typeface="Times New Roman" pitchFamily="18" charset="0"/>
                <a:cs typeface="Times New Roman" pitchFamily="18" charset="0"/>
              </a:rPr>
              <a:t>be </a:t>
            </a:r>
            <a:r>
              <a:rPr sz="2400" spc="23" dirty="0">
                <a:latin typeface="Times New Roman" pitchFamily="18" charset="0"/>
                <a:cs typeface="Times New Roman" pitchFamily="18" charset="0"/>
              </a:rPr>
              <a:t>building </a:t>
            </a:r>
            <a:r>
              <a:rPr sz="2400" dirty="0">
                <a:latin typeface="Times New Roman" pitchFamily="18" charset="0"/>
                <a:cs typeface="Times New Roman" pitchFamily="18" charset="0"/>
              </a:rPr>
              <a:t>a </a:t>
            </a:r>
            <a:r>
              <a:rPr sz="2400" spc="23" dirty="0">
                <a:latin typeface="Times New Roman" pitchFamily="18" charset="0"/>
                <a:cs typeface="Times New Roman" pitchFamily="18" charset="0"/>
              </a:rPr>
              <a:t>model which will </a:t>
            </a:r>
            <a:r>
              <a:rPr sz="2400" spc="15" dirty="0">
                <a:latin typeface="Times New Roman" pitchFamily="18" charset="0"/>
                <a:cs typeface="Times New Roman" pitchFamily="18" charset="0"/>
              </a:rPr>
              <a:t>be </a:t>
            </a:r>
            <a:r>
              <a:rPr sz="2400" spc="23" dirty="0">
                <a:latin typeface="Times New Roman" pitchFamily="18" charset="0"/>
                <a:cs typeface="Times New Roman" pitchFamily="18" charset="0"/>
              </a:rPr>
              <a:t>predicting  </a:t>
            </a:r>
            <a:r>
              <a:rPr sz="2400" spc="4" dirty="0">
                <a:latin typeface="Times New Roman" pitchFamily="18" charset="0"/>
                <a:cs typeface="Times New Roman" pitchFamily="18" charset="0"/>
              </a:rPr>
              <a:t>the trip </a:t>
            </a:r>
            <a:r>
              <a:rPr sz="2400" spc="-4" dirty="0">
                <a:latin typeface="Times New Roman" pitchFamily="18" charset="0"/>
                <a:cs typeface="Times New Roman" pitchFamily="18" charset="0"/>
              </a:rPr>
              <a:t>duration </a:t>
            </a:r>
            <a:r>
              <a:rPr sz="2400" dirty="0">
                <a:latin typeface="Times New Roman" pitchFamily="18" charset="0"/>
                <a:cs typeface="Times New Roman" pitchFamily="18" charset="0"/>
              </a:rPr>
              <a:t>of </a:t>
            </a:r>
            <a:r>
              <a:rPr sz="2400" spc="-4" dirty="0">
                <a:latin typeface="Times New Roman" pitchFamily="18" charset="0"/>
                <a:cs typeface="Times New Roman" pitchFamily="18" charset="0"/>
              </a:rPr>
              <a:t>taxies </a:t>
            </a:r>
            <a:r>
              <a:rPr sz="2400" dirty="0">
                <a:latin typeface="Times New Roman" pitchFamily="18" charset="0"/>
                <a:cs typeface="Times New Roman" pitchFamily="18" charset="0"/>
              </a:rPr>
              <a:t>running in </a:t>
            </a:r>
            <a:r>
              <a:rPr sz="2400" spc="-15" dirty="0">
                <a:latin typeface="Times New Roman" pitchFamily="18" charset="0"/>
                <a:cs typeface="Times New Roman" pitchFamily="18" charset="0"/>
              </a:rPr>
              <a:t>NewYork. </a:t>
            </a:r>
            <a:r>
              <a:rPr sz="2400" spc="4" dirty="0">
                <a:latin typeface="Times New Roman" pitchFamily="18" charset="0"/>
                <a:cs typeface="Times New Roman" pitchFamily="18" charset="0"/>
              </a:rPr>
              <a:t>This </a:t>
            </a:r>
            <a:r>
              <a:rPr sz="2400" dirty="0">
                <a:latin typeface="Times New Roman" pitchFamily="18" charset="0"/>
                <a:cs typeface="Times New Roman" pitchFamily="18" charset="0"/>
              </a:rPr>
              <a:t>prediction  </a:t>
            </a:r>
            <a:r>
              <a:rPr sz="2400" spc="23" dirty="0">
                <a:latin typeface="Times New Roman" pitchFamily="18" charset="0"/>
                <a:cs typeface="Times New Roman" pitchFamily="18" charset="0"/>
              </a:rPr>
              <a:t>will help </a:t>
            </a:r>
            <a:r>
              <a:rPr sz="2400" spc="19" dirty="0">
                <a:latin typeface="Times New Roman" pitchFamily="18" charset="0"/>
                <a:cs typeface="Times New Roman" pitchFamily="18" charset="0"/>
              </a:rPr>
              <a:t>customers </a:t>
            </a:r>
            <a:r>
              <a:rPr sz="2400" spc="8" dirty="0">
                <a:latin typeface="Times New Roman" pitchFamily="18" charset="0"/>
                <a:cs typeface="Times New Roman" pitchFamily="18" charset="0"/>
              </a:rPr>
              <a:t>to </a:t>
            </a:r>
            <a:r>
              <a:rPr sz="2400" spc="30" dirty="0">
                <a:latin typeface="Times New Roman" pitchFamily="18" charset="0"/>
                <a:cs typeface="Times New Roman" pitchFamily="18" charset="0"/>
              </a:rPr>
              <a:t>select </a:t>
            </a:r>
            <a:r>
              <a:rPr sz="2400" spc="23" dirty="0">
                <a:latin typeface="Times New Roman" pitchFamily="18" charset="0"/>
                <a:cs typeface="Times New Roman" pitchFamily="18" charset="0"/>
              </a:rPr>
              <a:t>the </a:t>
            </a:r>
            <a:r>
              <a:rPr sz="2400" spc="15" dirty="0">
                <a:latin typeface="Times New Roman" pitchFamily="18" charset="0"/>
                <a:cs typeface="Times New Roman" pitchFamily="18" charset="0"/>
              </a:rPr>
              <a:t>taxi </a:t>
            </a:r>
            <a:r>
              <a:rPr sz="2400" spc="26" dirty="0">
                <a:latin typeface="Times New Roman" pitchFamily="18" charset="0"/>
                <a:cs typeface="Times New Roman" pitchFamily="18" charset="0"/>
              </a:rPr>
              <a:t>based </a:t>
            </a:r>
            <a:r>
              <a:rPr sz="2400" spc="15" dirty="0">
                <a:latin typeface="Times New Roman" pitchFamily="18" charset="0"/>
                <a:cs typeface="Times New Roman" pitchFamily="18" charset="0"/>
              </a:rPr>
              <a:t>on </a:t>
            </a:r>
            <a:r>
              <a:rPr sz="2400" spc="26" dirty="0">
                <a:latin typeface="Times New Roman" pitchFamily="18" charset="0"/>
                <a:cs typeface="Times New Roman" pitchFamily="18" charset="0"/>
              </a:rPr>
              <a:t>trip </a:t>
            </a:r>
            <a:r>
              <a:rPr sz="2400" spc="23" dirty="0">
                <a:latin typeface="Times New Roman" pitchFamily="18" charset="0"/>
                <a:cs typeface="Times New Roman" pitchFamily="18" charset="0"/>
              </a:rPr>
              <a:t>duration  </a:t>
            </a:r>
            <a:r>
              <a:rPr sz="2400" spc="-4" dirty="0">
                <a:latin typeface="Times New Roman" pitchFamily="18" charset="0"/>
                <a:cs typeface="Times New Roman" pitchFamily="18" charset="0"/>
              </a:rPr>
              <a:t>and </a:t>
            </a:r>
            <a:r>
              <a:rPr sz="2400" spc="-8" dirty="0">
                <a:latin typeface="Times New Roman" pitchFamily="18" charset="0"/>
                <a:cs typeface="Times New Roman" pitchFamily="18" charset="0"/>
              </a:rPr>
              <a:t>driver </a:t>
            </a:r>
            <a:r>
              <a:rPr sz="2400" spc="-11" dirty="0">
                <a:latin typeface="Times New Roman" pitchFamily="18" charset="0"/>
                <a:cs typeface="Times New Roman" pitchFamily="18" charset="0"/>
              </a:rPr>
              <a:t>to </a:t>
            </a:r>
            <a:r>
              <a:rPr sz="2400" spc="-4" dirty="0">
                <a:latin typeface="Times New Roman" pitchFamily="18" charset="0"/>
                <a:cs typeface="Times New Roman" pitchFamily="18" charset="0"/>
              </a:rPr>
              <a:t>select </a:t>
            </a:r>
            <a:r>
              <a:rPr sz="2400" spc="-8" dirty="0">
                <a:latin typeface="Times New Roman" pitchFamily="18" charset="0"/>
                <a:cs typeface="Times New Roman" pitchFamily="18" charset="0"/>
              </a:rPr>
              <a:t>optimum </a:t>
            </a:r>
            <a:r>
              <a:rPr sz="2400" spc="-15" dirty="0">
                <a:latin typeface="Times New Roman" pitchFamily="18" charset="0"/>
                <a:cs typeface="Times New Roman" pitchFamily="18" charset="0"/>
              </a:rPr>
              <a:t>route </a:t>
            </a:r>
            <a:r>
              <a:rPr sz="2400" spc="-11" dirty="0">
                <a:latin typeface="Times New Roman" pitchFamily="18" charset="0"/>
                <a:cs typeface="Times New Roman" pitchFamily="18" charset="0"/>
              </a:rPr>
              <a:t>to </a:t>
            </a:r>
            <a:r>
              <a:rPr sz="2400" spc="-4" dirty="0">
                <a:latin typeface="Times New Roman" pitchFamily="18" charset="0"/>
                <a:cs typeface="Times New Roman" pitchFamily="18" charset="0"/>
              </a:rPr>
              <a:t>their</a:t>
            </a:r>
            <a:r>
              <a:rPr sz="2400" spc="75" dirty="0">
                <a:latin typeface="Times New Roman" pitchFamily="18" charset="0"/>
                <a:cs typeface="Times New Roman" pitchFamily="18" charset="0"/>
              </a:rPr>
              <a:t> </a:t>
            </a:r>
            <a:r>
              <a:rPr sz="2400" spc="-8" dirty="0">
                <a:latin typeface="Times New Roman" pitchFamily="18" charset="0"/>
                <a:cs typeface="Times New Roman" pitchFamily="18" charset="0"/>
              </a:rPr>
              <a:t>destination</a:t>
            </a:r>
            <a:r>
              <a:rPr spc="-8" dirty="0">
                <a:latin typeface="Times New Roman" pitchFamily="18" charset="0"/>
                <a:cs typeface="Times New Roman" pitchFamily="18" charset="0"/>
              </a:rPr>
              <a:t>.</a:t>
            </a:r>
            <a:endParaRPr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259632" y="260648"/>
            <a:ext cx="7128792" cy="625475"/>
          </a:xfrm>
          <a:prstGeom prst="rect">
            <a:avLst/>
          </a:prstGeom>
        </p:spPr>
        <p:txBody>
          <a:bodyPr vert="horz" wrap="square" lIns="0" tIns="10001" rIns="0" bIns="0" rtlCol="0">
            <a:spAutoFit/>
          </a:bodyPr>
          <a:lstStyle/>
          <a:p>
            <a:pPr marL="9525">
              <a:spcBef>
                <a:spcPts val="79"/>
              </a:spcBef>
            </a:pPr>
            <a:r>
              <a:rPr sz="4000" spc="-4" dirty="0">
                <a:effectLst/>
                <a:latin typeface="Times New Roman" pitchFamily="18" charset="0"/>
                <a:cs typeface="Times New Roman" pitchFamily="18" charset="0"/>
              </a:rPr>
              <a:t>Final </a:t>
            </a:r>
            <a:r>
              <a:rPr sz="4000" spc="-8" dirty="0">
                <a:effectLst/>
                <a:latin typeface="Times New Roman" pitchFamily="18" charset="0"/>
                <a:cs typeface="Times New Roman" pitchFamily="18" charset="0"/>
              </a:rPr>
              <a:t>Metrics</a:t>
            </a:r>
            <a:r>
              <a:rPr sz="4000" spc="-34" dirty="0">
                <a:effectLst/>
                <a:latin typeface="Times New Roman" pitchFamily="18" charset="0"/>
                <a:cs typeface="Times New Roman" pitchFamily="18" charset="0"/>
              </a:rPr>
              <a:t> </a:t>
            </a:r>
            <a:r>
              <a:rPr sz="4000" spc="-4" dirty="0">
                <a:effectLst/>
                <a:latin typeface="Times New Roman" pitchFamily="18" charset="0"/>
                <a:cs typeface="Times New Roman" pitchFamily="18" charset="0"/>
              </a:rPr>
              <a:t>Conclusion</a:t>
            </a:r>
          </a:p>
        </p:txBody>
      </p:sp>
      <p:sp>
        <p:nvSpPr>
          <p:cNvPr id="5" name="TextBox 4">
            <a:extLst>
              <a:ext uri="{FF2B5EF4-FFF2-40B4-BE49-F238E27FC236}">
                <a16:creationId xmlns:a16="http://schemas.microsoft.com/office/drawing/2014/main" id="{4E8E5394-36E8-AFBE-2834-3F5CA42C5AE6}"/>
              </a:ext>
            </a:extLst>
          </p:cNvPr>
          <p:cNvSpPr txBox="1"/>
          <p:nvPr/>
        </p:nvSpPr>
        <p:spPr>
          <a:xfrm>
            <a:off x="539750" y="2667000"/>
            <a:ext cx="8064500" cy="1878206"/>
          </a:xfrm>
          <a:prstGeom prst="rect">
            <a:avLst/>
          </a:prstGeom>
          <a:noFill/>
        </p:spPr>
        <p:txBody>
          <a:bodyPr wrap="square" rtlCol="0">
            <a:spAutoFit/>
          </a:bodyPr>
          <a:lstStyle/>
          <a:p>
            <a:pPr algn="ctr">
              <a:lnSpc>
                <a:spcPct val="150000"/>
              </a:lnSpc>
            </a:pPr>
            <a:r>
              <a:rPr lang="en-US" sz="2000" b="1" dirty="0">
                <a:solidFill>
                  <a:schemeClr val="accent1">
                    <a:lumMod val="75000"/>
                  </a:schemeClr>
                </a:solidFill>
                <a:latin typeface="Lato" panose="020F0502020204030203" pitchFamily="34" charset="0"/>
              </a:rPr>
              <a:t>Reference</a:t>
            </a:r>
          </a:p>
          <a:p>
            <a:pPr algn="ctr">
              <a:lnSpc>
                <a:spcPct val="150000"/>
              </a:lnSpc>
            </a:pPr>
            <a:r>
              <a:rPr lang="en-US" sz="2000" b="1" dirty="0">
                <a:solidFill>
                  <a:srgbClr val="00B050"/>
                </a:solidFill>
                <a:latin typeface="Lato" panose="020F0502020204030203" pitchFamily="34" charset="0"/>
              </a:rPr>
              <a:t>R2-score:  </a:t>
            </a:r>
            <a:r>
              <a:rPr lang="en-US" sz="2000" b="1" dirty="0">
                <a:solidFill>
                  <a:schemeClr val="accent4">
                    <a:lumMod val="50000"/>
                  </a:schemeClr>
                </a:solidFill>
                <a:latin typeface="Lato" panose="020F0502020204030203" pitchFamily="34" charset="0"/>
              </a:rPr>
              <a:t>Usually must be between </a:t>
            </a:r>
            <a:r>
              <a:rPr lang="en-US" sz="2000" b="1" dirty="0">
                <a:solidFill>
                  <a:srgbClr val="FF0000"/>
                </a:solidFill>
                <a:latin typeface="Lato" panose="020F0502020204030203" pitchFamily="34" charset="0"/>
              </a:rPr>
              <a:t>0 and 1</a:t>
            </a:r>
            <a:r>
              <a:rPr lang="en-US" sz="2000" b="1" dirty="0">
                <a:solidFill>
                  <a:schemeClr val="accent4">
                    <a:lumMod val="50000"/>
                  </a:schemeClr>
                </a:solidFill>
                <a:latin typeface="Lato" panose="020F0502020204030203" pitchFamily="34" charset="0"/>
              </a:rPr>
              <a:t>, towards </a:t>
            </a:r>
            <a:r>
              <a:rPr lang="en-US" sz="2000" b="1" dirty="0">
                <a:solidFill>
                  <a:srgbClr val="FF0000"/>
                </a:solidFill>
                <a:latin typeface="Lato" panose="020F0502020204030203" pitchFamily="34" charset="0"/>
              </a:rPr>
              <a:t>1</a:t>
            </a:r>
            <a:r>
              <a:rPr lang="en-US" sz="2000" b="1" dirty="0">
                <a:solidFill>
                  <a:schemeClr val="accent4">
                    <a:lumMod val="50000"/>
                  </a:schemeClr>
                </a:solidFill>
                <a:latin typeface="Lato" panose="020F0502020204030203" pitchFamily="34" charset="0"/>
              </a:rPr>
              <a:t> considered as good fit.</a:t>
            </a:r>
          </a:p>
          <a:p>
            <a:pPr algn="ctr">
              <a:lnSpc>
                <a:spcPct val="150000"/>
              </a:lnSpc>
            </a:pPr>
            <a:r>
              <a:rPr lang="en-US" sz="2000" b="1" dirty="0">
                <a:solidFill>
                  <a:srgbClr val="00B050"/>
                </a:solidFill>
                <a:latin typeface="Lato" panose="020F0502020204030203" pitchFamily="34" charset="0"/>
              </a:rPr>
              <a:t>RMSE:</a:t>
            </a:r>
            <a:r>
              <a:rPr lang="en-US" sz="2000" b="1" dirty="0">
                <a:solidFill>
                  <a:schemeClr val="accent4">
                    <a:lumMod val="50000"/>
                  </a:schemeClr>
                </a:solidFill>
                <a:latin typeface="Lato" panose="020F0502020204030203" pitchFamily="34" charset="0"/>
              </a:rPr>
              <a:t> [Value] </a:t>
            </a:r>
            <a:r>
              <a:rPr lang="en-US" sz="2000" b="1" dirty="0">
                <a:solidFill>
                  <a:srgbClr val="FF0000"/>
                </a:solidFill>
                <a:latin typeface="Lato" panose="020F0502020204030203" pitchFamily="34" charset="0"/>
              </a:rPr>
              <a:t>&lt;=</a:t>
            </a:r>
            <a:r>
              <a:rPr lang="en-US" sz="2000" b="1" dirty="0">
                <a:solidFill>
                  <a:schemeClr val="accent4">
                    <a:lumMod val="50000"/>
                  </a:schemeClr>
                </a:solidFill>
                <a:latin typeface="Lato" panose="020F0502020204030203" pitchFamily="34" charset="0"/>
              </a:rPr>
              <a:t> </a:t>
            </a:r>
            <a:r>
              <a:rPr lang="en-US" sz="2000" b="1" dirty="0">
                <a:latin typeface="Lato" panose="020F0502020204030203" pitchFamily="34" charset="0"/>
              </a:rPr>
              <a:t>0.1146</a:t>
            </a:r>
            <a:r>
              <a:rPr lang="en-US" sz="2000" b="1" dirty="0">
                <a:solidFill>
                  <a:schemeClr val="accent4">
                    <a:lumMod val="50000"/>
                  </a:schemeClr>
                </a:solidFill>
                <a:latin typeface="Lato" panose="020F0502020204030203" pitchFamily="34" charset="0"/>
              </a:rPr>
              <a:t> </a:t>
            </a:r>
            <a:r>
              <a:rPr lang="en-US" sz="2000" b="1" dirty="0">
                <a:solidFill>
                  <a:schemeClr val="accent1">
                    <a:lumMod val="50000"/>
                  </a:schemeClr>
                </a:solidFill>
                <a:latin typeface="Lato" panose="020F0502020204030203" pitchFamily="34" charset="0"/>
              </a:rPr>
              <a:t>(Null RMSLE - A Benchmark to Achieve)</a:t>
            </a:r>
          </a:p>
        </p:txBody>
      </p:sp>
      <p:graphicFrame>
        <p:nvGraphicFramePr>
          <p:cNvPr id="8" name="Table 7">
            <a:extLst>
              <a:ext uri="{FF2B5EF4-FFF2-40B4-BE49-F238E27FC236}">
                <a16:creationId xmlns:a16="http://schemas.microsoft.com/office/drawing/2014/main" id="{FCF0C04A-3CE5-5DB7-8274-5796132C8398}"/>
              </a:ext>
            </a:extLst>
          </p:cNvPr>
          <p:cNvGraphicFramePr>
            <a:graphicFrameLocks noGrp="1"/>
          </p:cNvGraphicFramePr>
          <p:nvPr>
            <p:extLst>
              <p:ext uri="{D42A27DB-BD31-4B8C-83A1-F6EECF244321}">
                <p14:modId xmlns:p14="http://schemas.microsoft.com/office/powerpoint/2010/main" val="1852811427"/>
              </p:ext>
            </p:extLst>
          </p:nvPr>
        </p:nvGraphicFramePr>
        <p:xfrm>
          <a:off x="683568" y="1124744"/>
          <a:ext cx="8030279" cy="4787693"/>
        </p:xfrm>
        <a:graphic>
          <a:graphicData uri="http://schemas.openxmlformats.org/drawingml/2006/table">
            <a:tbl>
              <a:tblPr firstRow="1" bandRow="1">
                <a:tableStyleId>{073A0DAA-6AF3-43AB-8588-CEC1D06C72B9}</a:tableStyleId>
              </a:tblPr>
              <a:tblGrid>
                <a:gridCol w="1799871">
                  <a:extLst>
                    <a:ext uri="{9D8B030D-6E8A-4147-A177-3AD203B41FA5}">
                      <a16:colId xmlns:a16="http://schemas.microsoft.com/office/drawing/2014/main" val="1124904345"/>
                    </a:ext>
                  </a:extLst>
                </a:gridCol>
                <a:gridCol w="1522797">
                  <a:extLst>
                    <a:ext uri="{9D8B030D-6E8A-4147-A177-3AD203B41FA5}">
                      <a16:colId xmlns:a16="http://schemas.microsoft.com/office/drawing/2014/main" val="1230995620"/>
                    </a:ext>
                  </a:extLst>
                </a:gridCol>
                <a:gridCol w="1428334">
                  <a:extLst>
                    <a:ext uri="{9D8B030D-6E8A-4147-A177-3AD203B41FA5}">
                      <a16:colId xmlns:a16="http://schemas.microsoft.com/office/drawing/2014/main" val="1748174651"/>
                    </a:ext>
                  </a:extLst>
                </a:gridCol>
                <a:gridCol w="1424897">
                  <a:extLst>
                    <a:ext uri="{9D8B030D-6E8A-4147-A177-3AD203B41FA5}">
                      <a16:colId xmlns:a16="http://schemas.microsoft.com/office/drawing/2014/main" val="2256922717"/>
                    </a:ext>
                  </a:extLst>
                </a:gridCol>
                <a:gridCol w="1854380">
                  <a:extLst>
                    <a:ext uri="{9D8B030D-6E8A-4147-A177-3AD203B41FA5}">
                      <a16:colId xmlns:a16="http://schemas.microsoft.com/office/drawing/2014/main" val="4205737047"/>
                    </a:ext>
                  </a:extLst>
                </a:gridCol>
              </a:tblGrid>
              <a:tr h="645728">
                <a:tc>
                  <a:txBody>
                    <a:bodyPr/>
                    <a:lstStyle/>
                    <a:p>
                      <a:pPr algn="ctr">
                        <a:lnSpc>
                          <a:spcPct val="100000"/>
                        </a:lnSpc>
                      </a:pPr>
                      <a:r>
                        <a:rPr lang="en-US" dirty="0"/>
                        <a:t>Algorithms</a:t>
                      </a:r>
                    </a:p>
                  </a:txBody>
                  <a:tcPr/>
                </a:tc>
                <a:tc>
                  <a:txBody>
                    <a:bodyPr/>
                    <a:lstStyle/>
                    <a:p>
                      <a:pPr algn="ctr">
                        <a:lnSpc>
                          <a:spcPct val="100000"/>
                        </a:lnSpc>
                      </a:pPr>
                      <a:r>
                        <a:rPr lang="en-US" dirty="0"/>
                        <a:t>Test MSE</a:t>
                      </a:r>
                    </a:p>
                  </a:txBody>
                  <a:tcPr/>
                </a:tc>
                <a:tc>
                  <a:txBody>
                    <a:bodyPr/>
                    <a:lstStyle/>
                    <a:p>
                      <a:pPr algn="ctr">
                        <a:lnSpc>
                          <a:spcPct val="100000"/>
                        </a:lnSpc>
                      </a:pPr>
                      <a:r>
                        <a:rPr lang="en-US" dirty="0"/>
                        <a:t>Test RMSE</a:t>
                      </a:r>
                    </a:p>
                  </a:txBody>
                  <a:tcPr/>
                </a:tc>
                <a:tc>
                  <a:txBody>
                    <a:bodyPr/>
                    <a:lstStyle/>
                    <a:p>
                      <a:pPr algn="ctr">
                        <a:lnSpc>
                          <a:spcPct val="100000"/>
                        </a:lnSpc>
                      </a:pPr>
                      <a:r>
                        <a:rPr lang="en-US" sz="1600" dirty="0"/>
                        <a:t>Test R2</a:t>
                      </a:r>
                    </a:p>
                  </a:txBody>
                  <a:tcPr/>
                </a:tc>
                <a:tc>
                  <a:txBody>
                    <a:bodyPr/>
                    <a:lstStyle/>
                    <a:p>
                      <a:pPr algn="ctr">
                        <a:lnSpc>
                          <a:spcPct val="100000"/>
                        </a:lnSpc>
                      </a:pPr>
                      <a:r>
                        <a:rPr lang="en-US" dirty="0"/>
                        <a:t>Train Adjusted R2</a:t>
                      </a:r>
                    </a:p>
                  </a:txBody>
                  <a:tcPr/>
                </a:tc>
                <a:extLst>
                  <a:ext uri="{0D108BD9-81ED-4DB2-BD59-A6C34878D82A}">
                    <a16:rowId xmlns:a16="http://schemas.microsoft.com/office/drawing/2014/main" val="3468783598"/>
                  </a:ext>
                </a:extLst>
              </a:tr>
              <a:tr h="645728">
                <a:tc>
                  <a:txBody>
                    <a:bodyPr/>
                    <a:lstStyle/>
                    <a:p>
                      <a:pPr algn="ctr">
                        <a:lnSpc>
                          <a:spcPct val="100000"/>
                        </a:lnSpc>
                      </a:pPr>
                      <a:r>
                        <a:rPr lang="en-US" dirty="0"/>
                        <a:t>Linear Regression</a:t>
                      </a:r>
                      <a:endParaRPr lang="en-US" b="1" dirty="0"/>
                    </a:p>
                  </a:txBody>
                  <a:tcPr/>
                </a:tc>
                <a:tc>
                  <a:txBody>
                    <a:bodyPr/>
                    <a:lstStyle/>
                    <a:p>
                      <a:pPr algn="ctr">
                        <a:lnSpc>
                          <a:spcPct val="100000"/>
                        </a:lnSpc>
                      </a:pPr>
                      <a:r>
                        <a:rPr lang="en-US" dirty="0"/>
                        <a:t>0.005472</a:t>
                      </a:r>
                      <a:endParaRPr lang="en-US" b="1" dirty="0"/>
                    </a:p>
                  </a:txBody>
                  <a:tcPr/>
                </a:tc>
                <a:tc>
                  <a:txBody>
                    <a:bodyPr/>
                    <a:lstStyle/>
                    <a:p>
                      <a:pPr algn="ctr">
                        <a:lnSpc>
                          <a:spcPct val="100000"/>
                        </a:lnSpc>
                      </a:pPr>
                      <a:r>
                        <a:rPr lang="en-US" dirty="0"/>
                        <a:t>0.073978</a:t>
                      </a:r>
                      <a:endParaRPr lang="en-US" b="1" dirty="0"/>
                    </a:p>
                  </a:txBody>
                  <a:tcPr/>
                </a:tc>
                <a:tc>
                  <a:txBody>
                    <a:bodyPr/>
                    <a:lstStyle/>
                    <a:p>
                      <a:pPr algn="ctr">
                        <a:lnSpc>
                          <a:spcPct val="100000"/>
                        </a:lnSpc>
                      </a:pPr>
                      <a:r>
                        <a:rPr lang="en-US" b="0" dirty="0"/>
                        <a:t>0.495791</a:t>
                      </a:r>
                    </a:p>
                  </a:txBody>
                  <a:tcPr/>
                </a:tc>
                <a:tc>
                  <a:txBody>
                    <a:bodyPr/>
                    <a:lstStyle/>
                    <a:p>
                      <a:pPr algn="ctr">
                        <a:lnSpc>
                          <a:spcPct val="100000"/>
                        </a:lnSpc>
                      </a:pPr>
                      <a:r>
                        <a:rPr lang="en-IN" b="0" i="0" dirty="0">
                          <a:solidFill>
                            <a:schemeClr val="dk1"/>
                          </a:solidFill>
                          <a:effectLst/>
                          <a:latin typeface="+mn-lt"/>
                          <a:ea typeface="+mn-ea"/>
                          <a:cs typeface="+mn-cs"/>
                        </a:rPr>
                        <a:t>0.495312</a:t>
                      </a:r>
                      <a:endParaRPr lang="en-US" b="1" dirty="0">
                        <a:solidFill>
                          <a:schemeClr val="accent4"/>
                        </a:solidFill>
                      </a:endParaRPr>
                    </a:p>
                  </a:txBody>
                  <a:tcPr/>
                </a:tc>
                <a:extLst>
                  <a:ext uri="{0D108BD9-81ED-4DB2-BD59-A6C34878D82A}">
                    <a16:rowId xmlns:a16="http://schemas.microsoft.com/office/drawing/2014/main" val="1065346368"/>
                  </a:ext>
                </a:extLst>
              </a:tr>
              <a:tr h="645728">
                <a:tc>
                  <a:txBody>
                    <a:bodyPr/>
                    <a:lstStyle/>
                    <a:p>
                      <a:pPr algn="ctr">
                        <a:lnSpc>
                          <a:spcPct val="100000"/>
                        </a:lnSpc>
                      </a:pPr>
                      <a:r>
                        <a:rPr lang="en-US" b="0" dirty="0"/>
                        <a:t>Lasso Regression</a:t>
                      </a:r>
                    </a:p>
                  </a:txBody>
                  <a:tcPr/>
                </a:tc>
                <a:tc>
                  <a:txBody>
                    <a:bodyPr/>
                    <a:lstStyle/>
                    <a:p>
                      <a:pPr algn="ctr">
                        <a:lnSpc>
                          <a:spcPct val="100000"/>
                        </a:lnSpc>
                      </a:pPr>
                      <a:r>
                        <a:rPr lang="en-IN" b="0" i="0" dirty="0">
                          <a:solidFill>
                            <a:schemeClr val="dk1"/>
                          </a:solidFill>
                          <a:effectLst/>
                          <a:latin typeface="+mn-lt"/>
                          <a:ea typeface="+mn-ea"/>
                          <a:cs typeface="+mn-cs"/>
                        </a:rPr>
                        <a:t>0.005470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0.073965</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0.495963</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0.495484</a:t>
                      </a:r>
                      <a:endParaRPr lang="en-US" b="1" dirty="0">
                        <a:solidFill>
                          <a:schemeClr val="accent4"/>
                        </a:solidFill>
                      </a:endParaRPr>
                    </a:p>
                  </a:txBody>
                  <a:tcPr/>
                </a:tc>
                <a:extLst>
                  <a:ext uri="{0D108BD9-81ED-4DB2-BD59-A6C34878D82A}">
                    <a16:rowId xmlns:a16="http://schemas.microsoft.com/office/drawing/2014/main" val="3484905077"/>
                  </a:ext>
                </a:extLst>
              </a:tr>
              <a:tr h="645728">
                <a:tc>
                  <a:txBody>
                    <a:bodyPr/>
                    <a:lstStyle/>
                    <a:p>
                      <a:pPr algn="ctr">
                        <a:lnSpc>
                          <a:spcPct val="100000"/>
                        </a:lnSpc>
                      </a:pPr>
                      <a:r>
                        <a:rPr lang="en-US" b="0" dirty="0"/>
                        <a:t>Ridge Regression</a:t>
                      </a:r>
                    </a:p>
                  </a:txBody>
                  <a:tcPr/>
                </a:tc>
                <a:tc>
                  <a:txBody>
                    <a:bodyPr/>
                    <a:lstStyle/>
                    <a:p>
                      <a:pPr algn="ctr">
                        <a:lnSpc>
                          <a:spcPct val="100000"/>
                        </a:lnSpc>
                      </a:pPr>
                      <a:r>
                        <a:rPr lang="en-IN" b="0" i="0" dirty="0">
                          <a:solidFill>
                            <a:schemeClr val="dk1"/>
                          </a:solidFill>
                          <a:effectLst/>
                          <a:latin typeface="+mn-lt"/>
                          <a:ea typeface="+mn-ea"/>
                          <a:cs typeface="+mn-cs"/>
                        </a:rPr>
                        <a:t>0.005470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0.073965</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0.495966</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0.495486</a:t>
                      </a:r>
                      <a:endParaRPr lang="en-US" b="1" dirty="0">
                        <a:solidFill>
                          <a:schemeClr val="accent4"/>
                        </a:solidFill>
                      </a:endParaRPr>
                    </a:p>
                  </a:txBody>
                  <a:tcPr/>
                </a:tc>
                <a:extLst>
                  <a:ext uri="{0D108BD9-81ED-4DB2-BD59-A6C34878D82A}">
                    <a16:rowId xmlns:a16="http://schemas.microsoft.com/office/drawing/2014/main" val="3002373091"/>
                  </a:ext>
                </a:extLst>
              </a:tr>
              <a:tr h="645728">
                <a:tc>
                  <a:txBody>
                    <a:bodyPr/>
                    <a:lstStyle/>
                    <a:p>
                      <a:pPr algn="ctr">
                        <a:lnSpc>
                          <a:spcPct val="100000"/>
                        </a:lnSpc>
                      </a:pPr>
                      <a:r>
                        <a:rPr lang="en-US" b="0" dirty="0"/>
                        <a:t>Decision Tree Regressor</a:t>
                      </a:r>
                    </a:p>
                  </a:txBody>
                  <a:tcPr/>
                </a:tc>
                <a:tc>
                  <a:txBody>
                    <a:bodyPr/>
                    <a:lstStyle/>
                    <a:p>
                      <a:pPr algn="ctr">
                        <a:lnSpc>
                          <a:spcPct val="100000"/>
                        </a:lnSpc>
                      </a:pPr>
                      <a:r>
                        <a:rPr lang="en-IN" b="0" i="0" dirty="0">
                          <a:solidFill>
                            <a:schemeClr val="dk1"/>
                          </a:solidFill>
                          <a:effectLst/>
                          <a:latin typeface="+mn-lt"/>
                          <a:ea typeface="+mn-ea"/>
                          <a:cs typeface="+mn-cs"/>
                        </a:rPr>
                        <a:t>0.004235</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0.065081</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0.609772</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0.609401</a:t>
                      </a:r>
                      <a:endParaRPr lang="en-US" b="1" dirty="0">
                        <a:solidFill>
                          <a:srgbClr val="00B050"/>
                        </a:solidFill>
                      </a:endParaRPr>
                    </a:p>
                  </a:txBody>
                  <a:tcPr/>
                </a:tc>
                <a:extLst>
                  <a:ext uri="{0D108BD9-81ED-4DB2-BD59-A6C34878D82A}">
                    <a16:rowId xmlns:a16="http://schemas.microsoft.com/office/drawing/2014/main" val="2224615561"/>
                  </a:ext>
                </a:extLst>
              </a:tr>
              <a:tr h="544337">
                <a:tc>
                  <a:txBody>
                    <a:bodyPr/>
                    <a:lstStyle/>
                    <a:p>
                      <a:pPr algn="ctr">
                        <a:lnSpc>
                          <a:spcPct val="100000"/>
                        </a:lnSpc>
                      </a:pPr>
                      <a:r>
                        <a:rPr lang="en-US" b="0" dirty="0"/>
                        <a:t>XGB Regressor</a:t>
                      </a:r>
                    </a:p>
                  </a:txBody>
                  <a:tcPr/>
                </a:tc>
                <a:tc>
                  <a:txBody>
                    <a:bodyPr/>
                    <a:lstStyle/>
                    <a:p>
                      <a:pPr algn="ctr">
                        <a:lnSpc>
                          <a:spcPct val="100000"/>
                        </a:lnSpc>
                      </a:pPr>
                      <a:r>
                        <a:rPr lang="en-IN" b="0" i="0" dirty="0">
                          <a:solidFill>
                            <a:schemeClr val="dk1"/>
                          </a:solidFill>
                          <a:effectLst/>
                          <a:latin typeface="+mn-lt"/>
                          <a:ea typeface="+mn-ea"/>
                          <a:cs typeface="+mn-cs"/>
                        </a:rPr>
                        <a:t>0.003144</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0.056076</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0.710290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0.710014</a:t>
                      </a:r>
                      <a:endParaRPr lang="en-US" b="1" dirty="0">
                        <a:solidFill>
                          <a:srgbClr val="00B050"/>
                        </a:solidFill>
                      </a:endParaRPr>
                    </a:p>
                  </a:txBody>
                  <a:tcPr/>
                </a:tc>
                <a:extLst>
                  <a:ext uri="{0D108BD9-81ED-4DB2-BD59-A6C34878D82A}">
                    <a16:rowId xmlns:a16="http://schemas.microsoft.com/office/drawing/2014/main" val="1430417213"/>
                  </a:ext>
                </a:extLst>
              </a:tr>
              <a:tr h="645728">
                <a:tc>
                  <a:txBody>
                    <a:bodyPr/>
                    <a:lstStyle/>
                    <a:p>
                      <a:pPr algn="ctr">
                        <a:lnSpc>
                          <a:spcPct val="100000"/>
                        </a:lnSpc>
                      </a:pPr>
                      <a:r>
                        <a:rPr lang="en-US" b="0" dirty="0"/>
                        <a:t>Gradient Boosting</a:t>
                      </a:r>
                    </a:p>
                  </a:txBody>
                  <a:tcPr/>
                </a:tc>
                <a:tc>
                  <a:txBody>
                    <a:bodyPr/>
                    <a:lstStyle/>
                    <a:p>
                      <a:pPr algn="ctr">
                        <a:lnSpc>
                          <a:spcPct val="100000"/>
                        </a:lnSpc>
                      </a:pPr>
                      <a:r>
                        <a:rPr lang="en-IN" b="0" i="0" dirty="0">
                          <a:solidFill>
                            <a:schemeClr val="dk1"/>
                          </a:solidFill>
                          <a:effectLst/>
                          <a:latin typeface="+mn-lt"/>
                          <a:ea typeface="+mn-ea"/>
                          <a:cs typeface="+mn-cs"/>
                        </a:rPr>
                        <a:t>0.003121</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0.055870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0.712415</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0.712142</a:t>
                      </a:r>
                      <a:endParaRPr lang="en-US" b="1" dirty="0">
                        <a:solidFill>
                          <a:srgbClr val="00B050"/>
                        </a:solidFill>
                      </a:endParaRPr>
                    </a:p>
                  </a:txBody>
                  <a:tcPr/>
                </a:tc>
                <a:extLst>
                  <a:ext uri="{0D108BD9-81ED-4DB2-BD59-A6C34878D82A}">
                    <a16:rowId xmlns:a16="http://schemas.microsoft.com/office/drawing/2014/main" val="247707744"/>
                  </a:ext>
                </a:extLst>
              </a:tr>
              <a:tr h="368988">
                <a:tc>
                  <a:txBody>
                    <a:bodyPr/>
                    <a:lstStyle/>
                    <a:p>
                      <a:pPr algn="ctr">
                        <a:lnSpc>
                          <a:spcPct val="100000"/>
                        </a:lnSpc>
                      </a:pPr>
                      <a:r>
                        <a:rPr lang="en-US" b="0" dirty="0"/>
                        <a:t>Light GBM</a:t>
                      </a:r>
                    </a:p>
                  </a:txBody>
                  <a:tcPr/>
                </a:tc>
                <a:tc>
                  <a:txBody>
                    <a:bodyPr/>
                    <a:lstStyle/>
                    <a:p>
                      <a:pPr algn="ctr">
                        <a:lnSpc>
                          <a:spcPct val="100000"/>
                        </a:lnSpc>
                      </a:pPr>
                      <a:r>
                        <a:rPr lang="en-IN" b="0" i="0" dirty="0">
                          <a:solidFill>
                            <a:schemeClr val="dk1"/>
                          </a:solidFill>
                          <a:effectLst/>
                          <a:latin typeface="+mn-lt"/>
                          <a:ea typeface="+mn-ea"/>
                          <a:cs typeface="+mn-cs"/>
                        </a:rPr>
                        <a:t>0.003418</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0.058470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0.685021</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0.684722</a:t>
                      </a:r>
                      <a:endParaRPr lang="en-US" b="1" dirty="0">
                        <a:solidFill>
                          <a:srgbClr val="00B050"/>
                        </a:solidFill>
                      </a:endParaRPr>
                    </a:p>
                  </a:txBody>
                  <a:tcPr/>
                </a:tc>
                <a:extLst>
                  <a:ext uri="{0D108BD9-81ED-4DB2-BD59-A6C34878D82A}">
                    <a16:rowId xmlns:a16="http://schemas.microsoft.com/office/drawing/2014/main" val="483862767"/>
                  </a:ext>
                </a:extLst>
              </a:tr>
            </a:tbl>
          </a:graphicData>
        </a:graphic>
      </p:graphicFrame>
    </p:spTree>
    <p:extLst>
      <p:ext uri="{BB962C8B-B14F-4D97-AF65-F5344CB8AC3E}">
        <p14:creationId xmlns:p14="http://schemas.microsoft.com/office/powerpoint/2010/main" val="321483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87824" y="332656"/>
            <a:ext cx="3087215" cy="625652"/>
          </a:xfrm>
          <a:prstGeom prst="rect">
            <a:avLst/>
          </a:prstGeom>
        </p:spPr>
        <p:txBody>
          <a:bodyPr vert="horz" wrap="square" lIns="0" tIns="10001" rIns="0" bIns="0" rtlCol="0">
            <a:spAutoFit/>
          </a:bodyPr>
          <a:lstStyle/>
          <a:p>
            <a:pPr marL="9525">
              <a:spcBef>
                <a:spcPts val="79"/>
              </a:spcBef>
            </a:pPr>
            <a:r>
              <a:rPr sz="4000" spc="-4" dirty="0">
                <a:effectLst/>
                <a:latin typeface="Times New Roman" pitchFamily="18" charset="0"/>
                <a:cs typeface="Times New Roman" pitchFamily="18" charset="0"/>
              </a:rPr>
              <a:t>Conclusion</a:t>
            </a:r>
          </a:p>
        </p:txBody>
      </p:sp>
      <p:sp>
        <p:nvSpPr>
          <p:cNvPr id="3" name="object 3"/>
          <p:cNvSpPr txBox="1">
            <a:spLocks noGrp="1"/>
          </p:cNvSpPr>
          <p:nvPr>
            <p:ph type="body" idx="1"/>
          </p:nvPr>
        </p:nvSpPr>
        <p:spPr>
          <a:xfrm>
            <a:off x="76200" y="1124744"/>
            <a:ext cx="9067800" cy="3445655"/>
          </a:xfrm>
          <a:prstGeom prst="rect">
            <a:avLst/>
          </a:prstGeom>
        </p:spPr>
        <p:txBody>
          <a:bodyPr vert="horz" wrap="square" lIns="0" tIns="59531" rIns="0" bIns="0" rtlCol="0">
            <a:spAutoFit/>
          </a:bodyPr>
          <a:lstStyle/>
          <a:p>
            <a:pPr marL="42863">
              <a:spcBef>
                <a:spcPts val="469"/>
              </a:spcBef>
            </a:pPr>
            <a:endParaRPr sz="2000" spc="-4" dirty="0">
              <a:latin typeface="Times New Roman" pitchFamily="18" charset="0"/>
              <a:cs typeface="Times New Roman" pitchFamily="18" charset="0"/>
            </a:endParaRPr>
          </a:p>
          <a:p>
            <a:pPr marL="300038" indent="-257175">
              <a:spcBef>
                <a:spcPts val="394"/>
              </a:spcBef>
              <a:buFont typeface="Arial"/>
              <a:buChar char="•"/>
              <a:tabLst>
                <a:tab pos="299561" algn="l"/>
                <a:tab pos="300038" algn="l"/>
              </a:tabLst>
            </a:pPr>
            <a:r>
              <a:rPr sz="2000" spc="-4" dirty="0">
                <a:solidFill>
                  <a:srgbClr val="000000"/>
                </a:solidFill>
                <a:latin typeface="Times New Roman" pitchFamily="18" charset="0"/>
                <a:cs typeface="Times New Roman" pitchFamily="18" charset="0"/>
              </a:rPr>
              <a:t>In this </a:t>
            </a:r>
            <a:r>
              <a:rPr sz="2000" spc="-8" dirty="0">
                <a:solidFill>
                  <a:srgbClr val="000000"/>
                </a:solidFill>
                <a:latin typeface="Times New Roman" pitchFamily="18" charset="0"/>
                <a:cs typeface="Times New Roman" pitchFamily="18" charset="0"/>
              </a:rPr>
              <a:t>project, </a:t>
            </a:r>
            <a:r>
              <a:rPr sz="2000" spc="-11" dirty="0">
                <a:solidFill>
                  <a:srgbClr val="000000"/>
                </a:solidFill>
                <a:latin typeface="Times New Roman" pitchFamily="18" charset="0"/>
                <a:cs typeface="Times New Roman" pitchFamily="18" charset="0"/>
              </a:rPr>
              <a:t>we </a:t>
            </a:r>
            <a:r>
              <a:rPr sz="2000" spc="-4" dirty="0">
                <a:solidFill>
                  <a:srgbClr val="000000"/>
                </a:solidFill>
                <a:latin typeface="Times New Roman" pitchFamily="18" charset="0"/>
                <a:cs typeface="Times New Roman" pitchFamily="18" charset="0"/>
              </a:rPr>
              <a:t>tried </a:t>
            </a:r>
            <a:r>
              <a:rPr sz="2000" spc="-11" dirty="0">
                <a:solidFill>
                  <a:srgbClr val="000000"/>
                </a:solidFill>
                <a:latin typeface="Times New Roman" pitchFamily="18" charset="0"/>
                <a:cs typeface="Times New Roman" pitchFamily="18" charset="0"/>
              </a:rPr>
              <a:t>to </a:t>
            </a:r>
            <a:r>
              <a:rPr sz="2000" spc="-8" dirty="0">
                <a:solidFill>
                  <a:srgbClr val="000000"/>
                </a:solidFill>
                <a:latin typeface="Times New Roman" pitchFamily="18" charset="0"/>
                <a:cs typeface="Times New Roman" pitchFamily="18" charset="0"/>
              </a:rPr>
              <a:t>predict </a:t>
            </a:r>
            <a:r>
              <a:rPr sz="2000" spc="-4" dirty="0">
                <a:solidFill>
                  <a:srgbClr val="000000"/>
                </a:solidFill>
                <a:latin typeface="Times New Roman" pitchFamily="18" charset="0"/>
                <a:cs typeface="Times New Roman" pitchFamily="18" charset="0"/>
              </a:rPr>
              <a:t>the trip </a:t>
            </a:r>
            <a:r>
              <a:rPr sz="2000" spc="-11" dirty="0">
                <a:solidFill>
                  <a:srgbClr val="000000"/>
                </a:solidFill>
                <a:latin typeface="Times New Roman" pitchFamily="18" charset="0"/>
                <a:cs typeface="Times New Roman" pitchFamily="18" charset="0"/>
              </a:rPr>
              <a:t>duration </a:t>
            </a:r>
            <a:r>
              <a:rPr sz="2000" dirty="0">
                <a:solidFill>
                  <a:srgbClr val="000000"/>
                </a:solidFill>
                <a:latin typeface="Times New Roman" pitchFamily="18" charset="0"/>
                <a:cs typeface="Times New Roman" pitchFamily="18" charset="0"/>
              </a:rPr>
              <a:t>of </a:t>
            </a:r>
            <a:r>
              <a:rPr sz="2000" spc="-4" dirty="0">
                <a:solidFill>
                  <a:srgbClr val="000000"/>
                </a:solidFill>
                <a:latin typeface="Times New Roman" pitchFamily="18" charset="0"/>
                <a:cs typeface="Times New Roman" pitchFamily="18" charset="0"/>
              </a:rPr>
              <a:t>a </a:t>
            </a:r>
            <a:r>
              <a:rPr sz="2000" spc="-11" dirty="0">
                <a:solidFill>
                  <a:srgbClr val="000000"/>
                </a:solidFill>
                <a:latin typeface="Times New Roman" pitchFamily="18" charset="0"/>
                <a:cs typeface="Times New Roman" pitchFamily="18" charset="0"/>
              </a:rPr>
              <a:t>taxi </a:t>
            </a:r>
            <a:r>
              <a:rPr sz="2000" spc="-4" dirty="0">
                <a:solidFill>
                  <a:srgbClr val="000000"/>
                </a:solidFill>
                <a:latin typeface="Times New Roman" pitchFamily="18" charset="0"/>
                <a:cs typeface="Times New Roman" pitchFamily="18" charset="0"/>
              </a:rPr>
              <a:t>in</a:t>
            </a:r>
            <a:r>
              <a:rPr sz="2000" spc="83" dirty="0">
                <a:solidFill>
                  <a:srgbClr val="000000"/>
                </a:solidFill>
                <a:latin typeface="Times New Roman" pitchFamily="18" charset="0"/>
                <a:cs typeface="Times New Roman" pitchFamily="18" charset="0"/>
              </a:rPr>
              <a:t> </a:t>
            </a:r>
            <a:r>
              <a:rPr sz="2000" spc="-19" dirty="0">
                <a:solidFill>
                  <a:srgbClr val="000000"/>
                </a:solidFill>
                <a:latin typeface="Times New Roman" pitchFamily="18" charset="0"/>
                <a:cs typeface="Times New Roman" pitchFamily="18" charset="0"/>
              </a:rPr>
              <a:t>NYC.</a:t>
            </a:r>
          </a:p>
          <a:p>
            <a:pPr marL="300038" marR="123349" indent="-257175">
              <a:spcBef>
                <a:spcPts val="394"/>
              </a:spcBef>
              <a:buFont typeface="Arial"/>
              <a:buChar char="•"/>
              <a:tabLst>
                <a:tab pos="299561" algn="l"/>
                <a:tab pos="300038" algn="l"/>
              </a:tabLst>
            </a:pPr>
            <a:r>
              <a:rPr sz="2000" spc="-34" dirty="0">
                <a:solidFill>
                  <a:srgbClr val="000000"/>
                </a:solidFill>
                <a:latin typeface="Times New Roman" pitchFamily="18" charset="0"/>
                <a:cs typeface="Times New Roman" pitchFamily="18" charset="0"/>
              </a:rPr>
              <a:t>We </a:t>
            </a:r>
            <a:r>
              <a:rPr sz="2000" spc="-11" dirty="0">
                <a:solidFill>
                  <a:srgbClr val="000000"/>
                </a:solidFill>
                <a:latin typeface="Times New Roman" pitchFamily="18" charset="0"/>
                <a:cs typeface="Times New Roman" pitchFamily="18" charset="0"/>
              </a:rPr>
              <a:t>are </a:t>
            </a:r>
            <a:r>
              <a:rPr sz="2000" spc="-8" dirty="0">
                <a:solidFill>
                  <a:srgbClr val="000000"/>
                </a:solidFill>
                <a:latin typeface="Times New Roman" pitchFamily="18" charset="0"/>
                <a:cs typeface="Times New Roman" pitchFamily="18" charset="0"/>
              </a:rPr>
              <a:t>mostly </a:t>
            </a:r>
            <a:r>
              <a:rPr sz="2000" spc="-4" dirty="0">
                <a:solidFill>
                  <a:srgbClr val="000000"/>
                </a:solidFill>
                <a:latin typeface="Times New Roman" pitchFamily="18" charset="0"/>
                <a:cs typeface="Times New Roman" pitchFamily="18" charset="0"/>
              </a:rPr>
              <a:t>concerned with the </a:t>
            </a:r>
            <a:r>
              <a:rPr sz="2000" spc="-8" dirty="0">
                <a:solidFill>
                  <a:srgbClr val="000000"/>
                </a:solidFill>
                <a:latin typeface="Times New Roman" pitchFamily="18" charset="0"/>
                <a:cs typeface="Times New Roman" pitchFamily="18" charset="0"/>
              </a:rPr>
              <a:t>information </a:t>
            </a:r>
            <a:r>
              <a:rPr sz="2000" dirty="0">
                <a:solidFill>
                  <a:srgbClr val="000000"/>
                </a:solidFill>
                <a:latin typeface="Times New Roman" pitchFamily="18" charset="0"/>
                <a:cs typeface="Times New Roman" pitchFamily="18" charset="0"/>
              </a:rPr>
              <a:t>of </a:t>
            </a:r>
            <a:r>
              <a:rPr sz="2000" spc="-4" dirty="0">
                <a:solidFill>
                  <a:srgbClr val="000000"/>
                </a:solidFill>
                <a:latin typeface="Times New Roman" pitchFamily="18" charset="0"/>
                <a:cs typeface="Times New Roman" pitchFamily="18" charset="0"/>
              </a:rPr>
              <a:t>pick up </a:t>
            </a:r>
            <a:r>
              <a:rPr sz="2000" spc="-8" dirty="0">
                <a:solidFill>
                  <a:srgbClr val="000000"/>
                </a:solidFill>
                <a:latin typeface="Times New Roman" pitchFamily="18" charset="0"/>
                <a:cs typeface="Times New Roman" pitchFamily="18" charset="0"/>
              </a:rPr>
              <a:t>latitude  </a:t>
            </a:r>
            <a:r>
              <a:rPr sz="2000" spc="-4" dirty="0">
                <a:solidFill>
                  <a:srgbClr val="000000"/>
                </a:solidFill>
                <a:latin typeface="Times New Roman" pitchFamily="18" charset="0"/>
                <a:cs typeface="Times New Roman" pitchFamily="18" charset="0"/>
              </a:rPr>
              <a:t>and longitude and </a:t>
            </a:r>
            <a:r>
              <a:rPr sz="2000" spc="-8" dirty="0">
                <a:solidFill>
                  <a:srgbClr val="000000"/>
                </a:solidFill>
                <a:latin typeface="Times New Roman" pitchFamily="18" charset="0"/>
                <a:cs typeface="Times New Roman" pitchFamily="18" charset="0"/>
              </a:rPr>
              <a:t>drop </a:t>
            </a:r>
            <a:r>
              <a:rPr sz="2000" spc="-4" dirty="0">
                <a:solidFill>
                  <a:srgbClr val="000000"/>
                </a:solidFill>
                <a:latin typeface="Times New Roman" pitchFamily="18" charset="0"/>
                <a:cs typeface="Times New Roman" pitchFamily="18" charset="0"/>
              </a:rPr>
              <a:t>off </a:t>
            </a:r>
            <a:r>
              <a:rPr sz="2000" spc="-8" dirty="0">
                <a:solidFill>
                  <a:srgbClr val="000000"/>
                </a:solidFill>
                <a:latin typeface="Times New Roman" pitchFamily="18" charset="0"/>
                <a:cs typeface="Times New Roman" pitchFamily="18" charset="0"/>
              </a:rPr>
              <a:t>latitude </a:t>
            </a:r>
            <a:r>
              <a:rPr sz="2000" spc="-4" dirty="0">
                <a:solidFill>
                  <a:srgbClr val="000000"/>
                </a:solidFill>
                <a:latin typeface="Times New Roman" pitchFamily="18" charset="0"/>
                <a:cs typeface="Times New Roman" pitchFamily="18" charset="0"/>
              </a:rPr>
              <a:t>and longitude, </a:t>
            </a:r>
            <a:r>
              <a:rPr sz="2000" spc="-11" dirty="0">
                <a:solidFill>
                  <a:srgbClr val="000000"/>
                </a:solidFill>
                <a:latin typeface="Times New Roman" pitchFamily="18" charset="0"/>
                <a:cs typeface="Times New Roman" pitchFamily="18" charset="0"/>
              </a:rPr>
              <a:t>to </a:t>
            </a:r>
            <a:r>
              <a:rPr sz="2000" spc="-15" dirty="0">
                <a:solidFill>
                  <a:srgbClr val="000000"/>
                </a:solidFill>
                <a:latin typeface="Times New Roman" pitchFamily="18" charset="0"/>
                <a:cs typeface="Times New Roman" pitchFamily="18" charset="0"/>
              </a:rPr>
              <a:t>get </a:t>
            </a:r>
            <a:r>
              <a:rPr sz="2000" spc="-4" dirty="0">
                <a:solidFill>
                  <a:srgbClr val="000000"/>
                </a:solidFill>
                <a:latin typeface="Times New Roman" pitchFamily="18" charset="0"/>
                <a:cs typeface="Times New Roman" pitchFamily="18" charset="0"/>
              </a:rPr>
              <a:t>the  </a:t>
            </a:r>
            <a:r>
              <a:rPr sz="2000" spc="-8" dirty="0">
                <a:solidFill>
                  <a:srgbClr val="000000"/>
                </a:solidFill>
                <a:latin typeface="Times New Roman" pitchFamily="18" charset="0"/>
                <a:cs typeface="Times New Roman" pitchFamily="18" charset="0"/>
              </a:rPr>
              <a:t>distance </a:t>
            </a:r>
            <a:r>
              <a:rPr sz="2000" dirty="0">
                <a:solidFill>
                  <a:srgbClr val="000000"/>
                </a:solidFill>
                <a:latin typeface="Times New Roman" pitchFamily="18" charset="0"/>
                <a:cs typeface="Times New Roman" pitchFamily="18" charset="0"/>
              </a:rPr>
              <a:t>of </a:t>
            </a:r>
            <a:r>
              <a:rPr sz="2000" spc="-4" dirty="0">
                <a:solidFill>
                  <a:srgbClr val="000000"/>
                </a:solidFill>
                <a:latin typeface="Times New Roman" pitchFamily="18" charset="0"/>
                <a:cs typeface="Times New Roman" pitchFamily="18" charset="0"/>
              </a:rPr>
              <a:t>the</a:t>
            </a:r>
            <a:r>
              <a:rPr sz="2000" dirty="0">
                <a:solidFill>
                  <a:srgbClr val="000000"/>
                </a:solidFill>
                <a:latin typeface="Times New Roman" pitchFamily="18" charset="0"/>
                <a:cs typeface="Times New Roman" pitchFamily="18" charset="0"/>
              </a:rPr>
              <a:t> </a:t>
            </a:r>
            <a:r>
              <a:rPr sz="2000" spc="-4" dirty="0">
                <a:solidFill>
                  <a:srgbClr val="000000"/>
                </a:solidFill>
                <a:latin typeface="Times New Roman" pitchFamily="18" charset="0"/>
                <a:cs typeface="Times New Roman" pitchFamily="18" charset="0"/>
              </a:rPr>
              <a:t>trip.</a:t>
            </a:r>
          </a:p>
          <a:p>
            <a:pPr marL="300038" indent="-257175">
              <a:spcBef>
                <a:spcPts val="394"/>
              </a:spcBef>
              <a:buFont typeface="Arial"/>
              <a:buChar char="•"/>
              <a:tabLst>
                <a:tab pos="299561" algn="l"/>
                <a:tab pos="300038" algn="l"/>
              </a:tabLst>
            </a:pPr>
            <a:r>
              <a:rPr sz="2000" spc="-8" dirty="0">
                <a:solidFill>
                  <a:srgbClr val="000000"/>
                </a:solidFill>
                <a:latin typeface="Times New Roman" pitchFamily="18" charset="0"/>
                <a:cs typeface="Times New Roman" pitchFamily="18" charset="0"/>
              </a:rPr>
              <a:t>Hyperparameter </a:t>
            </a:r>
            <a:r>
              <a:rPr sz="2000" spc="-4" dirty="0">
                <a:solidFill>
                  <a:srgbClr val="000000"/>
                </a:solidFill>
                <a:latin typeface="Times New Roman" pitchFamily="18" charset="0"/>
                <a:cs typeface="Times New Roman" pitchFamily="18" charset="0"/>
              </a:rPr>
              <a:t>tuning doesn’t </a:t>
            </a:r>
            <a:r>
              <a:rPr sz="2000" spc="-11" dirty="0">
                <a:solidFill>
                  <a:srgbClr val="000000"/>
                </a:solidFill>
                <a:latin typeface="Times New Roman" pitchFamily="18" charset="0"/>
                <a:cs typeface="Times New Roman" pitchFamily="18" charset="0"/>
              </a:rPr>
              <a:t>improve </a:t>
            </a:r>
            <a:r>
              <a:rPr sz="2000" spc="-4" dirty="0">
                <a:solidFill>
                  <a:srgbClr val="000000"/>
                </a:solidFill>
                <a:latin typeface="Times New Roman" pitchFamily="18" charset="0"/>
                <a:cs typeface="Times New Roman" pitchFamily="18" charset="0"/>
              </a:rPr>
              <a:t>much</a:t>
            </a:r>
            <a:r>
              <a:rPr sz="2000" spc="19" dirty="0">
                <a:solidFill>
                  <a:srgbClr val="000000"/>
                </a:solidFill>
                <a:latin typeface="Times New Roman" pitchFamily="18" charset="0"/>
                <a:cs typeface="Times New Roman" pitchFamily="18" charset="0"/>
              </a:rPr>
              <a:t> </a:t>
            </a:r>
            <a:r>
              <a:rPr sz="2000" spc="-19" dirty="0">
                <a:solidFill>
                  <a:srgbClr val="000000"/>
                </a:solidFill>
                <a:latin typeface="Times New Roman" pitchFamily="18" charset="0"/>
                <a:cs typeface="Times New Roman" pitchFamily="18" charset="0"/>
              </a:rPr>
              <a:t>accuracy.</a:t>
            </a:r>
          </a:p>
          <a:p>
            <a:pPr marL="300038" marR="376713" indent="-257175">
              <a:spcBef>
                <a:spcPts val="394"/>
              </a:spcBef>
              <a:buFont typeface="Arial"/>
              <a:buChar char="•"/>
              <a:tabLst>
                <a:tab pos="299561" algn="l"/>
                <a:tab pos="300038" algn="l"/>
              </a:tabLst>
            </a:pPr>
            <a:r>
              <a:rPr sz="2000" spc="-4" dirty="0">
                <a:solidFill>
                  <a:srgbClr val="000000"/>
                </a:solidFill>
                <a:latin typeface="Times New Roman" pitchFamily="18" charset="0"/>
                <a:cs typeface="Times New Roman" pitchFamily="18" charset="0"/>
              </a:rPr>
              <a:t>Linear </a:t>
            </a:r>
            <a:r>
              <a:rPr sz="2000" spc="-8" dirty="0">
                <a:solidFill>
                  <a:srgbClr val="000000"/>
                </a:solidFill>
                <a:latin typeface="Times New Roman" pitchFamily="18" charset="0"/>
                <a:cs typeface="Times New Roman" pitchFamily="18" charset="0"/>
              </a:rPr>
              <a:t>regression gives </a:t>
            </a:r>
            <a:r>
              <a:rPr sz="2000" spc="-4" dirty="0">
                <a:solidFill>
                  <a:srgbClr val="000000"/>
                </a:solidFill>
                <a:latin typeface="Times New Roman" pitchFamily="18" charset="0"/>
                <a:cs typeface="Times New Roman" pitchFamily="18" charset="0"/>
              </a:rPr>
              <a:t>60.89 % </a:t>
            </a:r>
            <a:r>
              <a:rPr sz="2000" spc="-15" dirty="0">
                <a:solidFill>
                  <a:srgbClr val="000000"/>
                </a:solidFill>
                <a:latin typeface="Times New Roman" pitchFamily="18" charset="0"/>
                <a:cs typeface="Times New Roman" pitchFamily="18" charset="0"/>
              </a:rPr>
              <a:t>accuracy,XGBoost </a:t>
            </a:r>
            <a:r>
              <a:rPr sz="2000" spc="-8" dirty="0">
                <a:solidFill>
                  <a:srgbClr val="000000"/>
                </a:solidFill>
                <a:latin typeface="Times New Roman" pitchFamily="18" charset="0"/>
                <a:cs typeface="Times New Roman" pitchFamily="18" charset="0"/>
              </a:rPr>
              <a:t>gives </a:t>
            </a:r>
            <a:r>
              <a:rPr sz="2000" spc="-4" dirty="0">
                <a:solidFill>
                  <a:srgbClr val="000000"/>
                </a:solidFill>
                <a:latin typeface="Times New Roman" pitchFamily="18" charset="0"/>
                <a:cs typeface="Times New Roman" pitchFamily="18" charset="0"/>
              </a:rPr>
              <a:t>68.56%  </a:t>
            </a:r>
            <a:r>
              <a:rPr sz="2000" spc="-19" dirty="0">
                <a:solidFill>
                  <a:srgbClr val="000000"/>
                </a:solidFill>
                <a:latin typeface="Times New Roman" pitchFamily="18" charset="0"/>
                <a:cs typeface="Times New Roman" pitchFamily="18" charset="0"/>
              </a:rPr>
              <a:t>accuracy, </a:t>
            </a:r>
            <a:r>
              <a:rPr sz="2000" spc="-8" dirty="0">
                <a:solidFill>
                  <a:srgbClr val="000000"/>
                </a:solidFill>
                <a:latin typeface="Times New Roman" pitchFamily="18" charset="0"/>
                <a:cs typeface="Times New Roman" pitchFamily="18" charset="0"/>
              </a:rPr>
              <a:t>LightGBM gives </a:t>
            </a:r>
            <a:r>
              <a:rPr sz="2000" spc="-4" dirty="0">
                <a:solidFill>
                  <a:srgbClr val="000000"/>
                </a:solidFill>
                <a:latin typeface="Times New Roman" pitchFamily="18" charset="0"/>
                <a:cs typeface="Times New Roman" pitchFamily="18" charset="0"/>
              </a:rPr>
              <a:t>71.42% on the </a:t>
            </a:r>
            <a:r>
              <a:rPr sz="2000" spc="-11" dirty="0">
                <a:solidFill>
                  <a:srgbClr val="000000"/>
                </a:solidFill>
                <a:latin typeface="Times New Roman" pitchFamily="18" charset="0"/>
                <a:cs typeface="Times New Roman" pitchFamily="18" charset="0"/>
              </a:rPr>
              <a:t>test</a:t>
            </a:r>
            <a:r>
              <a:rPr sz="2000" spc="38" dirty="0">
                <a:solidFill>
                  <a:srgbClr val="000000"/>
                </a:solidFill>
                <a:latin typeface="Times New Roman" pitchFamily="18" charset="0"/>
                <a:cs typeface="Times New Roman" pitchFamily="18" charset="0"/>
              </a:rPr>
              <a:t> </a:t>
            </a:r>
            <a:r>
              <a:rPr sz="2000" spc="-8" dirty="0">
                <a:solidFill>
                  <a:srgbClr val="000000"/>
                </a:solidFill>
                <a:latin typeface="Times New Roman" pitchFamily="18" charset="0"/>
                <a:cs typeface="Times New Roman" pitchFamily="18" charset="0"/>
              </a:rPr>
              <a:t>set.</a:t>
            </a:r>
          </a:p>
          <a:p>
            <a:pPr marL="300038" marR="389573" indent="-257175">
              <a:spcBef>
                <a:spcPts val="394"/>
              </a:spcBef>
              <a:buFont typeface="Arial"/>
              <a:buChar char="•"/>
              <a:tabLst>
                <a:tab pos="299561" algn="l"/>
                <a:tab pos="300038" algn="l"/>
              </a:tabLst>
            </a:pPr>
            <a:r>
              <a:rPr sz="2000" spc="-8" dirty="0">
                <a:solidFill>
                  <a:srgbClr val="000000"/>
                </a:solidFill>
                <a:latin typeface="Times New Roman" pitchFamily="18" charset="0"/>
                <a:cs typeface="Times New Roman" pitchFamily="18" charset="0"/>
              </a:rPr>
              <a:t>LightGBM </a:t>
            </a:r>
            <a:r>
              <a:rPr sz="2000" spc="-4" dirty="0">
                <a:solidFill>
                  <a:srgbClr val="000000"/>
                </a:solidFill>
                <a:latin typeface="Times New Roman" pitchFamily="18" charset="0"/>
                <a:cs typeface="Times New Roman" pitchFamily="18" charset="0"/>
              </a:rPr>
              <a:t>is </a:t>
            </a:r>
            <a:r>
              <a:rPr sz="2000" spc="-8" dirty="0">
                <a:solidFill>
                  <a:srgbClr val="000000"/>
                </a:solidFill>
                <a:latin typeface="Times New Roman" pitchFamily="18" charset="0"/>
                <a:cs typeface="Times New Roman" pitchFamily="18" charset="0"/>
              </a:rPr>
              <a:t>more </a:t>
            </a:r>
            <a:r>
              <a:rPr sz="2000" spc="-11" dirty="0">
                <a:solidFill>
                  <a:srgbClr val="000000"/>
                </a:solidFill>
                <a:latin typeface="Times New Roman" pitchFamily="18" charset="0"/>
                <a:cs typeface="Times New Roman" pitchFamily="18" charset="0"/>
              </a:rPr>
              <a:t>fitter </a:t>
            </a:r>
            <a:r>
              <a:rPr sz="2000" spc="-4" dirty="0">
                <a:solidFill>
                  <a:srgbClr val="000000"/>
                </a:solidFill>
                <a:latin typeface="Times New Roman" pitchFamily="18" charset="0"/>
                <a:cs typeface="Times New Roman" pitchFamily="18" charset="0"/>
              </a:rPr>
              <a:t>and </a:t>
            </a:r>
            <a:r>
              <a:rPr sz="2000" spc="-8" dirty="0">
                <a:solidFill>
                  <a:srgbClr val="000000"/>
                </a:solidFill>
                <a:latin typeface="Times New Roman" pitchFamily="18" charset="0"/>
                <a:cs typeface="Times New Roman" pitchFamily="18" charset="0"/>
              </a:rPr>
              <a:t>efficient </a:t>
            </a:r>
            <a:r>
              <a:rPr sz="2000" spc="-4" dirty="0">
                <a:solidFill>
                  <a:srgbClr val="000000"/>
                </a:solidFill>
                <a:latin typeface="Times New Roman" pitchFamily="18" charset="0"/>
                <a:cs typeface="Times New Roman" pitchFamily="18" charset="0"/>
              </a:rPr>
              <a:t>than </a:t>
            </a:r>
            <a:r>
              <a:rPr sz="2000" spc="-15" dirty="0">
                <a:solidFill>
                  <a:srgbClr val="000000"/>
                </a:solidFill>
                <a:latin typeface="Times New Roman" pitchFamily="18" charset="0"/>
                <a:cs typeface="Times New Roman" pitchFamily="18" charset="0"/>
              </a:rPr>
              <a:t>XGBoost </a:t>
            </a:r>
            <a:r>
              <a:rPr sz="2000" spc="-11" dirty="0">
                <a:solidFill>
                  <a:srgbClr val="000000"/>
                </a:solidFill>
                <a:latin typeface="Times New Roman" pitchFamily="18" charset="0"/>
                <a:cs typeface="Times New Roman" pitchFamily="18" charset="0"/>
              </a:rPr>
              <a:t>for taxi </a:t>
            </a:r>
            <a:r>
              <a:rPr sz="2000" spc="-4" dirty="0">
                <a:solidFill>
                  <a:srgbClr val="000000"/>
                </a:solidFill>
                <a:latin typeface="Times New Roman" pitchFamily="18" charset="0"/>
                <a:cs typeface="Times New Roman" pitchFamily="18" charset="0"/>
              </a:rPr>
              <a:t>trip  </a:t>
            </a:r>
            <a:r>
              <a:rPr sz="2000" spc="-8" dirty="0">
                <a:solidFill>
                  <a:srgbClr val="000000"/>
                </a:solidFill>
                <a:latin typeface="Times New Roman" pitchFamily="18" charset="0"/>
                <a:cs typeface="Times New Roman" pitchFamily="18" charset="0"/>
              </a:rPr>
              <a:t>duration-based </a:t>
            </a:r>
            <a:r>
              <a:rPr sz="2000" spc="-4" dirty="0">
                <a:solidFill>
                  <a:srgbClr val="000000"/>
                </a:solidFill>
                <a:latin typeface="Times New Roman" pitchFamily="18" charset="0"/>
                <a:cs typeface="Times New Roman" pitchFamily="18" charset="0"/>
              </a:rPr>
              <a:t>predictions</a:t>
            </a:r>
          </a:p>
          <a:p>
            <a:pPr marL="300038" marR="149066" indent="-257175">
              <a:spcBef>
                <a:spcPts val="394"/>
              </a:spcBef>
              <a:buFont typeface="Arial"/>
              <a:buChar char="•"/>
              <a:tabLst>
                <a:tab pos="299561" algn="l"/>
                <a:tab pos="300038" algn="l"/>
              </a:tabLst>
            </a:pPr>
            <a:r>
              <a:rPr sz="2000" spc="-8" dirty="0">
                <a:solidFill>
                  <a:srgbClr val="000000"/>
                </a:solidFill>
                <a:latin typeface="Times New Roman" pitchFamily="18" charset="0"/>
                <a:cs typeface="Times New Roman" pitchFamily="18" charset="0"/>
              </a:rPr>
              <a:t>LightGBM </a:t>
            </a:r>
            <a:r>
              <a:rPr sz="2000" spc="-4" dirty="0">
                <a:solidFill>
                  <a:srgbClr val="000000"/>
                </a:solidFill>
                <a:latin typeface="Times New Roman" pitchFamily="18" charset="0"/>
                <a:cs typeface="Times New Roman" pitchFamily="18" charset="0"/>
              </a:rPr>
              <a:t>will be the </a:t>
            </a:r>
            <a:r>
              <a:rPr sz="2000" spc="-8" dirty="0">
                <a:solidFill>
                  <a:srgbClr val="000000"/>
                </a:solidFill>
                <a:latin typeface="Times New Roman" pitchFamily="18" charset="0"/>
                <a:cs typeface="Times New Roman" pitchFamily="18" charset="0"/>
              </a:rPr>
              <a:t>best </a:t>
            </a:r>
            <a:r>
              <a:rPr sz="2000" spc="-4" dirty="0">
                <a:solidFill>
                  <a:srgbClr val="000000"/>
                </a:solidFill>
                <a:latin typeface="Times New Roman" pitchFamily="18" charset="0"/>
                <a:cs typeface="Times New Roman" pitchFamily="18" charset="0"/>
              </a:rPr>
              <a:t>model </a:t>
            </a:r>
            <a:r>
              <a:rPr sz="2000" spc="-11" dirty="0">
                <a:solidFill>
                  <a:srgbClr val="000000"/>
                </a:solidFill>
                <a:latin typeface="Times New Roman" pitchFamily="18" charset="0"/>
                <a:cs typeface="Times New Roman" pitchFamily="18" charset="0"/>
              </a:rPr>
              <a:t>to </a:t>
            </a:r>
            <a:r>
              <a:rPr sz="2000" spc="-8" dirty="0">
                <a:solidFill>
                  <a:srgbClr val="000000"/>
                </a:solidFill>
                <a:latin typeface="Times New Roman" pitchFamily="18" charset="0"/>
                <a:cs typeface="Times New Roman" pitchFamily="18" charset="0"/>
              </a:rPr>
              <a:t>predict </a:t>
            </a:r>
            <a:r>
              <a:rPr sz="2000" spc="-4" dirty="0">
                <a:solidFill>
                  <a:srgbClr val="000000"/>
                </a:solidFill>
                <a:latin typeface="Times New Roman" pitchFamily="18" charset="0"/>
                <a:cs typeface="Times New Roman" pitchFamily="18" charset="0"/>
              </a:rPr>
              <a:t>the trip </a:t>
            </a:r>
            <a:r>
              <a:rPr sz="2000" spc="-11" dirty="0">
                <a:solidFill>
                  <a:srgbClr val="000000"/>
                </a:solidFill>
                <a:latin typeface="Times New Roman" pitchFamily="18" charset="0"/>
                <a:cs typeface="Times New Roman" pitchFamily="18" charset="0"/>
              </a:rPr>
              <a:t>duration for </a:t>
            </a:r>
            <a:r>
              <a:rPr sz="2000" spc="-4" dirty="0">
                <a:solidFill>
                  <a:srgbClr val="000000"/>
                </a:solidFill>
                <a:latin typeface="Times New Roman" pitchFamily="18" charset="0"/>
                <a:cs typeface="Times New Roman" pitchFamily="18" charset="0"/>
              </a:rPr>
              <a:t>a  particular</a:t>
            </a:r>
            <a:r>
              <a:rPr sz="2000" spc="-8" dirty="0">
                <a:solidFill>
                  <a:srgbClr val="000000"/>
                </a:solidFill>
                <a:latin typeface="Times New Roman" pitchFamily="18" charset="0"/>
                <a:cs typeface="Times New Roman" pitchFamily="18" charset="0"/>
              </a:rPr>
              <a:t> </a:t>
            </a:r>
            <a:r>
              <a:rPr sz="2000" spc="-11" dirty="0">
                <a:solidFill>
                  <a:srgbClr val="000000"/>
                </a:solidFill>
                <a:latin typeface="Times New Roman" pitchFamily="18" charset="0"/>
                <a:cs typeface="Times New Roman" pitchFamily="18" charset="0"/>
              </a:rPr>
              <a:t>taxi.</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382C20-66E7-B324-BE59-0C11A7035F25}"/>
              </a:ext>
            </a:extLst>
          </p:cNvPr>
          <p:cNvSpPr>
            <a:spLocks noGrp="1"/>
          </p:cNvSpPr>
          <p:nvPr>
            <p:ph idx="1"/>
          </p:nvPr>
        </p:nvSpPr>
        <p:spPr/>
        <p:txBody>
          <a:bodyPr/>
          <a:lstStyle/>
          <a:p>
            <a:pPr marL="266700" indent="-257175">
              <a:spcBef>
                <a:spcPts val="645"/>
              </a:spcBef>
              <a:buFont typeface="Arial"/>
              <a:buChar char="•"/>
              <a:tabLst>
                <a:tab pos="266224" algn="l"/>
                <a:tab pos="266700" algn="l"/>
              </a:tabLst>
            </a:pPr>
            <a:r>
              <a:rPr lang="en-US" sz="2800" spc="-4" dirty="0">
                <a:latin typeface="Carlito"/>
                <a:cs typeface="Carlito"/>
              </a:rPr>
              <a:t>Handling </a:t>
            </a:r>
            <a:r>
              <a:rPr lang="en-US" sz="2800" spc="-15" dirty="0">
                <a:latin typeface="Carlito"/>
                <a:cs typeface="Carlito"/>
              </a:rPr>
              <a:t>Large</a:t>
            </a:r>
            <a:r>
              <a:rPr lang="en-US" sz="2800" spc="-45" dirty="0">
                <a:latin typeface="Carlito"/>
                <a:cs typeface="Carlito"/>
              </a:rPr>
              <a:t> </a:t>
            </a:r>
            <a:r>
              <a:rPr lang="en-US" sz="2800" spc="-11" dirty="0">
                <a:latin typeface="Carlito"/>
                <a:cs typeface="Carlito"/>
              </a:rPr>
              <a:t>Dataset</a:t>
            </a:r>
            <a:endParaRPr lang="en-US" sz="2800" dirty="0">
              <a:latin typeface="Carlito"/>
              <a:cs typeface="Carlito"/>
            </a:endParaRPr>
          </a:p>
          <a:p>
            <a:pPr marL="266700" indent="-257175">
              <a:spcBef>
                <a:spcPts val="574"/>
              </a:spcBef>
              <a:buFont typeface="Arial"/>
              <a:buChar char="•"/>
              <a:tabLst>
                <a:tab pos="266224" algn="l"/>
                <a:tab pos="266700" algn="l"/>
              </a:tabLst>
            </a:pPr>
            <a:r>
              <a:rPr lang="en-US" sz="2800" spc="-15" dirty="0">
                <a:latin typeface="Carlito"/>
                <a:cs typeface="Carlito"/>
              </a:rPr>
              <a:t>Feature</a:t>
            </a:r>
            <a:r>
              <a:rPr lang="en-US" sz="2800" spc="-11" dirty="0">
                <a:latin typeface="Carlito"/>
                <a:cs typeface="Carlito"/>
              </a:rPr>
              <a:t> </a:t>
            </a:r>
            <a:r>
              <a:rPr lang="en-US" sz="2800" spc="-4" dirty="0">
                <a:latin typeface="Carlito"/>
                <a:cs typeface="Carlito"/>
              </a:rPr>
              <a:t>Engineering</a:t>
            </a:r>
            <a:endParaRPr lang="en-US" sz="2800" dirty="0">
              <a:latin typeface="Carlito"/>
              <a:cs typeface="Carlito"/>
            </a:endParaRPr>
          </a:p>
          <a:p>
            <a:pPr marL="266700" indent="-257175">
              <a:spcBef>
                <a:spcPts val="574"/>
              </a:spcBef>
              <a:buFont typeface="Arial"/>
              <a:buChar char="•"/>
              <a:tabLst>
                <a:tab pos="266224" algn="l"/>
                <a:tab pos="266700" algn="l"/>
              </a:tabLst>
            </a:pPr>
            <a:r>
              <a:rPr lang="en-US" sz="2800" spc="-8" dirty="0">
                <a:latin typeface="Carlito"/>
                <a:cs typeface="Carlito"/>
              </a:rPr>
              <a:t>Computation</a:t>
            </a:r>
            <a:r>
              <a:rPr lang="en-US" sz="2800" spc="-11" dirty="0">
                <a:latin typeface="Carlito"/>
                <a:cs typeface="Carlito"/>
              </a:rPr>
              <a:t> </a:t>
            </a:r>
            <a:r>
              <a:rPr lang="en-US" sz="2800" spc="-4" dirty="0">
                <a:latin typeface="Carlito"/>
                <a:cs typeface="Carlito"/>
              </a:rPr>
              <a:t>Time</a:t>
            </a:r>
            <a:endParaRPr lang="en-US" sz="2800" dirty="0">
              <a:latin typeface="Carlito"/>
              <a:cs typeface="Carlito"/>
            </a:endParaRPr>
          </a:p>
          <a:p>
            <a:pPr marL="266700" indent="-257175">
              <a:spcBef>
                <a:spcPts val="574"/>
              </a:spcBef>
              <a:buFont typeface="Arial"/>
              <a:buChar char="•"/>
              <a:tabLst>
                <a:tab pos="266224" algn="l"/>
                <a:tab pos="266700" algn="l"/>
              </a:tabLst>
            </a:pPr>
            <a:r>
              <a:rPr lang="en-US" sz="2800" spc="-4" dirty="0" err="1">
                <a:latin typeface="Carlito"/>
                <a:cs typeface="Carlito"/>
              </a:rPr>
              <a:t>Optimising</a:t>
            </a:r>
            <a:r>
              <a:rPr lang="en-US" sz="2800" spc="-4" dirty="0">
                <a:latin typeface="Carlito"/>
                <a:cs typeface="Carlito"/>
              </a:rPr>
              <a:t> The</a:t>
            </a:r>
            <a:r>
              <a:rPr lang="en-US" sz="2800" spc="-30" dirty="0">
                <a:latin typeface="Carlito"/>
                <a:cs typeface="Carlito"/>
              </a:rPr>
              <a:t> </a:t>
            </a:r>
            <a:r>
              <a:rPr lang="en-US" sz="2800" spc="-4" dirty="0">
                <a:latin typeface="Carlito"/>
                <a:cs typeface="Carlito"/>
              </a:rPr>
              <a:t>Model</a:t>
            </a:r>
            <a:endParaRPr lang="en-US" sz="2800" dirty="0">
              <a:latin typeface="Carlito"/>
              <a:cs typeface="Carlito"/>
            </a:endParaRPr>
          </a:p>
          <a:p>
            <a:endParaRPr lang="en-IN" dirty="0"/>
          </a:p>
        </p:txBody>
      </p:sp>
      <p:sp>
        <p:nvSpPr>
          <p:cNvPr id="3" name="Title 2">
            <a:extLst>
              <a:ext uri="{FF2B5EF4-FFF2-40B4-BE49-F238E27FC236}">
                <a16:creationId xmlns:a16="http://schemas.microsoft.com/office/drawing/2014/main" id="{6C2C5AFF-AFD7-9AD5-4709-2BB8FD6AFAF3}"/>
              </a:ext>
            </a:extLst>
          </p:cNvPr>
          <p:cNvSpPr>
            <a:spLocks noGrp="1"/>
          </p:cNvSpPr>
          <p:nvPr>
            <p:ph type="title"/>
          </p:nvPr>
        </p:nvSpPr>
        <p:spPr/>
        <p:txBody>
          <a:bodyPr/>
          <a:lstStyle/>
          <a:p>
            <a:pPr algn="ctr"/>
            <a:r>
              <a:rPr lang="en-IN" sz="4400" spc="-8" dirty="0"/>
              <a:t>Challenges</a:t>
            </a:r>
            <a:endParaRPr lang="en-IN" dirty="0"/>
          </a:p>
        </p:txBody>
      </p:sp>
    </p:spTree>
    <p:extLst>
      <p:ext uri="{BB962C8B-B14F-4D97-AF65-F5344CB8AC3E}">
        <p14:creationId xmlns:p14="http://schemas.microsoft.com/office/powerpoint/2010/main" val="2495494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15816" y="2708920"/>
            <a:ext cx="4104456" cy="1143000"/>
          </a:xfrm>
        </p:spPr>
        <p:txBody>
          <a:bodyPr>
            <a:noAutofit/>
          </a:bodyPr>
          <a:lstStyle/>
          <a:p>
            <a:r>
              <a:rPr lang="en-US" sz="4000" dirty="0">
                <a:solidFill>
                  <a:schemeClr val="tx1"/>
                </a:solidFill>
                <a:effectLst/>
                <a:latin typeface="Times New Roman" pitchFamily="18" charset="0"/>
                <a:cs typeface="Times New Roman" pitchFamily="18" charset="0"/>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7704" y="404664"/>
            <a:ext cx="5832648" cy="641041"/>
          </a:xfrm>
          <a:prstGeom prst="rect">
            <a:avLst/>
          </a:prstGeom>
        </p:spPr>
        <p:txBody>
          <a:bodyPr vert="horz" wrap="square" lIns="0" tIns="10001" rIns="0" bIns="0" rtlCol="0">
            <a:spAutoFit/>
          </a:bodyPr>
          <a:lstStyle/>
          <a:p>
            <a:pPr marL="9525">
              <a:spcBef>
                <a:spcPts val="79"/>
              </a:spcBef>
            </a:pPr>
            <a:r>
              <a:rPr sz="4000" spc="-8" dirty="0">
                <a:effectLst/>
                <a:latin typeface="Times New Roman" pitchFamily="18" charset="0"/>
                <a:cs typeface="Times New Roman" pitchFamily="18" charset="0"/>
              </a:rPr>
              <a:t>PROBLEM</a:t>
            </a:r>
            <a:r>
              <a:rPr spc="-56" dirty="0">
                <a:effectLst/>
                <a:latin typeface="Times New Roman" pitchFamily="18" charset="0"/>
                <a:cs typeface="Times New Roman" pitchFamily="18" charset="0"/>
              </a:rPr>
              <a:t> </a:t>
            </a:r>
            <a:r>
              <a:rPr sz="4000" spc="-64" dirty="0">
                <a:effectLst/>
                <a:latin typeface="Times New Roman" pitchFamily="18" charset="0"/>
                <a:cs typeface="Times New Roman" pitchFamily="18" charset="0"/>
              </a:rPr>
              <a:t>STATEMENT</a:t>
            </a:r>
          </a:p>
        </p:txBody>
      </p:sp>
      <p:sp>
        <p:nvSpPr>
          <p:cNvPr id="6" name="TextBox 5">
            <a:extLst>
              <a:ext uri="{FF2B5EF4-FFF2-40B4-BE49-F238E27FC236}">
                <a16:creationId xmlns:a16="http://schemas.microsoft.com/office/drawing/2014/main" id="{EF315AAF-C5C7-5362-653E-0C319BEB96B8}"/>
              </a:ext>
            </a:extLst>
          </p:cNvPr>
          <p:cNvSpPr txBox="1"/>
          <p:nvPr/>
        </p:nvSpPr>
        <p:spPr>
          <a:xfrm>
            <a:off x="457200" y="1412776"/>
            <a:ext cx="8229600" cy="4091378"/>
          </a:xfrm>
          <a:prstGeom prst="rect">
            <a:avLst/>
          </a:prstGeom>
          <a:noFill/>
        </p:spPr>
        <p:txBody>
          <a:bodyPr wrap="square">
            <a:spAutoFit/>
          </a:bodyPr>
          <a:lstStyle/>
          <a:p>
            <a:pPr>
              <a:lnSpc>
                <a:spcPct val="150000"/>
              </a:lnSpc>
            </a:pPr>
            <a:r>
              <a:rPr lang="en-US" sz="2400" dirty="0">
                <a:latin typeface="Times New Roman" pitchFamily="18" charset="0"/>
                <a:cs typeface="Times New Roman" pitchFamily="18" charset="0"/>
              </a:rPr>
              <a:t>We have t</a:t>
            </a:r>
            <a:r>
              <a:rPr lang="en-US" sz="2400" i="0" dirty="0">
                <a:effectLst/>
                <a:latin typeface="Times New Roman" pitchFamily="18" charset="0"/>
                <a:cs typeface="Times New Roman" pitchFamily="18" charset="0"/>
              </a:rPr>
              <a:t>he dataset  Which is based on the 2016 NYC Yellow Cab trip record data made available in Big Query on the Google Cloud Platform. The data was originally published by the NYC Taxi and Limousine Commission (TLC). The data was sampled and cleaned for the purposes of this project. Based on individual trip attributes, </a:t>
            </a:r>
            <a:r>
              <a:rPr lang="en-US" sz="2400" dirty="0">
                <a:latin typeface="Times New Roman" pitchFamily="18" charset="0"/>
                <a:cs typeface="Times New Roman" pitchFamily="18" charset="0"/>
              </a:rPr>
              <a:t>we </a:t>
            </a:r>
            <a:r>
              <a:rPr lang="en-US" sz="2400" i="0" dirty="0">
                <a:effectLst/>
                <a:latin typeface="Times New Roman" pitchFamily="18" charset="0"/>
                <a:cs typeface="Times New Roman" pitchFamily="18" charset="0"/>
              </a:rPr>
              <a:t>should predict the duration of each trip in the test set.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67744" y="332656"/>
            <a:ext cx="4824536" cy="625652"/>
          </a:xfrm>
          <a:prstGeom prst="rect">
            <a:avLst/>
          </a:prstGeom>
        </p:spPr>
        <p:txBody>
          <a:bodyPr vert="horz" wrap="square" lIns="0" tIns="10001" rIns="0" bIns="0" rtlCol="0">
            <a:spAutoFit/>
          </a:bodyPr>
          <a:lstStyle/>
          <a:p>
            <a:pPr marL="9525">
              <a:spcBef>
                <a:spcPts val="79"/>
              </a:spcBef>
            </a:pPr>
            <a:r>
              <a:rPr sz="4000" spc="-153" dirty="0">
                <a:effectLst/>
                <a:latin typeface="Times New Roman" pitchFamily="18" charset="0"/>
                <a:cs typeface="Times New Roman" pitchFamily="18" charset="0"/>
              </a:rPr>
              <a:t>DATA</a:t>
            </a:r>
            <a:r>
              <a:rPr lang="en-US" sz="4000" spc="-38" dirty="0">
                <a:effectLst/>
                <a:latin typeface="Times New Roman" pitchFamily="18" charset="0"/>
                <a:cs typeface="Times New Roman" pitchFamily="18" charset="0"/>
              </a:rPr>
              <a:t> </a:t>
            </a:r>
            <a:r>
              <a:rPr sz="4000" spc="-15" dirty="0">
                <a:effectLst/>
                <a:latin typeface="Times New Roman" pitchFamily="18" charset="0"/>
                <a:cs typeface="Times New Roman" pitchFamily="18" charset="0"/>
              </a:rPr>
              <a:t>SUMMARY</a:t>
            </a:r>
          </a:p>
        </p:txBody>
      </p:sp>
      <p:sp>
        <p:nvSpPr>
          <p:cNvPr id="3" name="object 3"/>
          <p:cNvSpPr txBox="1"/>
          <p:nvPr/>
        </p:nvSpPr>
        <p:spPr>
          <a:xfrm>
            <a:off x="127255" y="1124744"/>
            <a:ext cx="9016745" cy="4357443"/>
          </a:xfrm>
          <a:prstGeom prst="rect">
            <a:avLst/>
          </a:prstGeom>
        </p:spPr>
        <p:txBody>
          <a:bodyPr vert="horz" wrap="square" lIns="0" tIns="10001" rIns="0" bIns="0" rtlCol="0">
            <a:spAutoFit/>
          </a:bodyPr>
          <a:lstStyle/>
          <a:p>
            <a:pPr marL="266700" indent="-257175" algn="just">
              <a:spcBef>
                <a:spcPts val="79"/>
              </a:spcBef>
              <a:buFont typeface="Arial"/>
              <a:buChar char="•"/>
              <a:tabLst>
                <a:tab pos="266224" algn="l"/>
                <a:tab pos="266700" algn="l"/>
              </a:tabLst>
            </a:pPr>
            <a:r>
              <a:rPr sz="2400" spc="-4" dirty="0">
                <a:latin typeface="Times New Roman" pitchFamily="18" charset="0"/>
                <a:cs typeface="Times New Roman" pitchFamily="18" charset="0"/>
              </a:rPr>
              <a:t>id </a:t>
            </a:r>
            <a:r>
              <a:rPr sz="2400" dirty="0">
                <a:latin typeface="Times New Roman" pitchFamily="18" charset="0"/>
                <a:cs typeface="Times New Roman" pitchFamily="18" charset="0"/>
              </a:rPr>
              <a:t>- a </a:t>
            </a:r>
            <a:r>
              <a:rPr sz="2400" spc="-4" dirty="0">
                <a:latin typeface="Times New Roman" pitchFamily="18" charset="0"/>
                <a:cs typeface="Times New Roman" pitchFamily="18" charset="0"/>
              </a:rPr>
              <a:t>unique identifier </a:t>
            </a:r>
            <a:r>
              <a:rPr sz="2400" spc="-15" dirty="0">
                <a:latin typeface="Times New Roman" pitchFamily="18" charset="0"/>
                <a:cs typeface="Times New Roman" pitchFamily="18" charset="0"/>
              </a:rPr>
              <a:t>for </a:t>
            </a:r>
            <a:r>
              <a:rPr sz="2400" spc="-4" dirty="0">
                <a:latin typeface="Times New Roman" pitchFamily="18" charset="0"/>
                <a:cs typeface="Times New Roman" pitchFamily="18" charset="0"/>
              </a:rPr>
              <a:t>each</a:t>
            </a:r>
            <a:r>
              <a:rPr sz="2400" spc="-23" dirty="0">
                <a:latin typeface="Times New Roman" pitchFamily="18" charset="0"/>
                <a:cs typeface="Times New Roman" pitchFamily="18" charset="0"/>
              </a:rPr>
              <a:t> </a:t>
            </a:r>
            <a:r>
              <a:rPr sz="2400" spc="-4" dirty="0">
                <a:latin typeface="Times New Roman" pitchFamily="18" charset="0"/>
                <a:cs typeface="Times New Roman" pitchFamily="18" charset="0"/>
              </a:rPr>
              <a:t>trip</a:t>
            </a:r>
            <a:endParaRPr sz="2400" dirty="0">
              <a:latin typeface="Times New Roman" pitchFamily="18" charset="0"/>
              <a:cs typeface="Times New Roman" pitchFamily="18" charset="0"/>
            </a:endParaRPr>
          </a:p>
          <a:p>
            <a:pPr marL="266700" indent="-257175" algn="just">
              <a:buFont typeface="Arial"/>
              <a:buChar char="•"/>
              <a:tabLst>
                <a:tab pos="266224" algn="l"/>
                <a:tab pos="266700" algn="l"/>
              </a:tabLst>
            </a:pPr>
            <a:r>
              <a:rPr sz="2400" spc="-4" dirty="0">
                <a:latin typeface="Times New Roman" pitchFamily="18" charset="0"/>
                <a:cs typeface="Times New Roman" pitchFamily="18" charset="0"/>
              </a:rPr>
              <a:t>vendor_id </a:t>
            </a:r>
            <a:r>
              <a:rPr sz="2400" dirty="0">
                <a:latin typeface="Times New Roman" pitchFamily="18" charset="0"/>
                <a:cs typeface="Times New Roman" pitchFamily="18" charset="0"/>
              </a:rPr>
              <a:t>- a </a:t>
            </a:r>
            <a:r>
              <a:rPr sz="2400" spc="-8" dirty="0">
                <a:latin typeface="Times New Roman" pitchFamily="18" charset="0"/>
                <a:cs typeface="Times New Roman" pitchFamily="18" charset="0"/>
              </a:rPr>
              <a:t>code indicating </a:t>
            </a:r>
            <a:r>
              <a:rPr sz="2400" spc="-4" dirty="0">
                <a:latin typeface="Times New Roman" pitchFamily="18" charset="0"/>
                <a:cs typeface="Times New Roman" pitchFamily="18" charset="0"/>
              </a:rPr>
              <a:t>the </a:t>
            </a:r>
            <a:r>
              <a:rPr sz="2400" spc="-8" dirty="0">
                <a:latin typeface="Times New Roman" pitchFamily="18" charset="0"/>
                <a:cs typeface="Times New Roman" pitchFamily="18" charset="0"/>
              </a:rPr>
              <a:t>provider associated </a:t>
            </a:r>
            <a:r>
              <a:rPr sz="2400" spc="-4" dirty="0">
                <a:latin typeface="Times New Roman" pitchFamily="18" charset="0"/>
                <a:cs typeface="Times New Roman" pitchFamily="18" charset="0"/>
              </a:rPr>
              <a:t>with the trip</a:t>
            </a:r>
            <a:r>
              <a:rPr sz="2400" spc="26" dirty="0">
                <a:latin typeface="Times New Roman" pitchFamily="18" charset="0"/>
                <a:cs typeface="Times New Roman" pitchFamily="18" charset="0"/>
              </a:rPr>
              <a:t> </a:t>
            </a:r>
            <a:r>
              <a:rPr sz="2400" spc="-15" dirty="0">
                <a:latin typeface="Times New Roman" pitchFamily="18" charset="0"/>
                <a:cs typeface="Times New Roman" pitchFamily="18" charset="0"/>
              </a:rPr>
              <a:t>record</a:t>
            </a:r>
            <a:endParaRPr sz="2400" dirty="0">
              <a:latin typeface="Times New Roman" pitchFamily="18" charset="0"/>
              <a:cs typeface="Times New Roman" pitchFamily="18" charset="0"/>
            </a:endParaRPr>
          </a:p>
          <a:p>
            <a:pPr marL="266700" indent="-257175" algn="just">
              <a:buFont typeface="Arial"/>
              <a:buChar char="•"/>
              <a:tabLst>
                <a:tab pos="266224" algn="l"/>
                <a:tab pos="266700" algn="l"/>
              </a:tabLst>
            </a:pPr>
            <a:r>
              <a:rPr sz="2400" spc="-8" dirty="0">
                <a:latin typeface="Times New Roman" pitchFamily="18" charset="0"/>
                <a:cs typeface="Times New Roman" pitchFamily="18" charset="0"/>
              </a:rPr>
              <a:t>pickup_datetime </a:t>
            </a:r>
            <a:r>
              <a:rPr sz="2400" dirty="0">
                <a:latin typeface="Times New Roman" pitchFamily="18" charset="0"/>
                <a:cs typeface="Times New Roman" pitchFamily="18" charset="0"/>
              </a:rPr>
              <a:t>- </a:t>
            </a:r>
            <a:r>
              <a:rPr sz="2400" spc="-11" dirty="0">
                <a:latin typeface="Times New Roman" pitchFamily="18" charset="0"/>
                <a:cs typeface="Times New Roman" pitchFamily="18" charset="0"/>
              </a:rPr>
              <a:t>date </a:t>
            </a:r>
            <a:r>
              <a:rPr sz="2400" spc="-4" dirty="0">
                <a:latin typeface="Times New Roman" pitchFamily="18" charset="0"/>
                <a:cs typeface="Times New Roman" pitchFamily="18" charset="0"/>
              </a:rPr>
              <a:t>and time when the </a:t>
            </a:r>
            <a:r>
              <a:rPr sz="2400" spc="-8" dirty="0">
                <a:latin typeface="Times New Roman" pitchFamily="18" charset="0"/>
                <a:cs typeface="Times New Roman" pitchFamily="18" charset="0"/>
              </a:rPr>
              <a:t>meter was </a:t>
            </a:r>
            <a:r>
              <a:rPr sz="2400" spc="-11" dirty="0">
                <a:latin typeface="Times New Roman" pitchFamily="18" charset="0"/>
                <a:cs typeface="Times New Roman" pitchFamily="18" charset="0"/>
              </a:rPr>
              <a:t>engaged</a:t>
            </a:r>
            <a:endParaRPr sz="2400" dirty="0">
              <a:latin typeface="Times New Roman" pitchFamily="18" charset="0"/>
              <a:cs typeface="Times New Roman" pitchFamily="18" charset="0"/>
            </a:endParaRPr>
          </a:p>
          <a:p>
            <a:pPr marL="266700" indent="-257175" algn="just">
              <a:buFont typeface="Arial"/>
              <a:buChar char="•"/>
              <a:tabLst>
                <a:tab pos="266224" algn="l"/>
                <a:tab pos="266700" algn="l"/>
              </a:tabLst>
            </a:pPr>
            <a:r>
              <a:rPr sz="2400" spc="-8" dirty="0">
                <a:latin typeface="Times New Roman" pitchFamily="18" charset="0"/>
                <a:cs typeface="Times New Roman" pitchFamily="18" charset="0"/>
              </a:rPr>
              <a:t>dropoff_datetime </a:t>
            </a:r>
            <a:r>
              <a:rPr sz="2400" dirty="0">
                <a:latin typeface="Times New Roman" pitchFamily="18" charset="0"/>
                <a:cs typeface="Times New Roman" pitchFamily="18" charset="0"/>
              </a:rPr>
              <a:t>- </a:t>
            </a:r>
            <a:r>
              <a:rPr sz="2400" spc="-11" dirty="0">
                <a:latin typeface="Times New Roman" pitchFamily="18" charset="0"/>
                <a:cs typeface="Times New Roman" pitchFamily="18" charset="0"/>
              </a:rPr>
              <a:t>date </a:t>
            </a:r>
            <a:r>
              <a:rPr sz="2400" spc="-4" dirty="0">
                <a:latin typeface="Times New Roman" pitchFamily="18" charset="0"/>
                <a:cs typeface="Times New Roman" pitchFamily="18" charset="0"/>
              </a:rPr>
              <a:t>and time when the </a:t>
            </a:r>
            <a:r>
              <a:rPr sz="2400" spc="-8" dirty="0">
                <a:latin typeface="Times New Roman" pitchFamily="18" charset="0"/>
                <a:cs typeface="Times New Roman" pitchFamily="18" charset="0"/>
              </a:rPr>
              <a:t>meter was</a:t>
            </a:r>
            <a:r>
              <a:rPr sz="2400" spc="-15" dirty="0">
                <a:latin typeface="Times New Roman" pitchFamily="18" charset="0"/>
                <a:cs typeface="Times New Roman" pitchFamily="18" charset="0"/>
              </a:rPr>
              <a:t> </a:t>
            </a:r>
            <a:r>
              <a:rPr sz="2400" spc="-8" dirty="0">
                <a:latin typeface="Times New Roman" pitchFamily="18" charset="0"/>
                <a:cs typeface="Times New Roman" pitchFamily="18" charset="0"/>
              </a:rPr>
              <a:t>disengaged</a:t>
            </a:r>
            <a:endParaRPr lang="en-US" sz="2400" spc="-8" dirty="0">
              <a:latin typeface="Times New Roman" pitchFamily="18" charset="0"/>
              <a:cs typeface="Times New Roman" pitchFamily="18" charset="0"/>
            </a:endParaRPr>
          </a:p>
          <a:p>
            <a:pPr marL="9525" algn="just">
              <a:tabLst>
                <a:tab pos="266224" algn="l"/>
                <a:tab pos="266700" algn="l"/>
              </a:tabLst>
            </a:pPr>
            <a:endParaRPr sz="2400" dirty="0">
              <a:latin typeface="Times New Roman" pitchFamily="18" charset="0"/>
              <a:cs typeface="Times New Roman" pitchFamily="18" charset="0"/>
            </a:endParaRPr>
          </a:p>
          <a:p>
            <a:pPr marL="266700" marR="3810" indent="-257175" algn="just">
              <a:lnSpc>
                <a:spcPts val="1440"/>
              </a:lnSpc>
              <a:spcBef>
                <a:spcPts val="344"/>
              </a:spcBef>
              <a:buFont typeface="Arial"/>
              <a:buChar char="•"/>
              <a:tabLst>
                <a:tab pos="266224" algn="l"/>
                <a:tab pos="266700" algn="l"/>
              </a:tabLst>
            </a:pPr>
            <a:r>
              <a:rPr sz="2400" spc="-8" dirty="0">
                <a:latin typeface="Times New Roman" pitchFamily="18" charset="0"/>
                <a:cs typeface="Times New Roman" pitchFamily="18" charset="0"/>
              </a:rPr>
              <a:t>passenger_count </a:t>
            </a:r>
            <a:r>
              <a:rPr sz="2400" dirty="0">
                <a:latin typeface="Times New Roman" pitchFamily="18" charset="0"/>
                <a:cs typeface="Times New Roman" pitchFamily="18" charset="0"/>
              </a:rPr>
              <a:t>- </a:t>
            </a:r>
            <a:r>
              <a:rPr sz="2400" spc="-4" dirty="0">
                <a:latin typeface="Times New Roman" pitchFamily="18" charset="0"/>
                <a:cs typeface="Times New Roman" pitchFamily="18" charset="0"/>
              </a:rPr>
              <a:t>the number of </a:t>
            </a:r>
            <a:r>
              <a:rPr sz="2400" spc="-8" dirty="0">
                <a:latin typeface="Times New Roman" pitchFamily="18" charset="0"/>
                <a:cs typeface="Times New Roman" pitchFamily="18" charset="0"/>
              </a:rPr>
              <a:t>passengers </a:t>
            </a:r>
            <a:r>
              <a:rPr sz="2400" spc="-4" dirty="0">
                <a:latin typeface="Times New Roman" pitchFamily="18" charset="0"/>
                <a:cs typeface="Times New Roman" pitchFamily="18" charset="0"/>
              </a:rPr>
              <a:t>in the </a:t>
            </a:r>
            <a:r>
              <a:rPr sz="2400" spc="-8" dirty="0">
                <a:latin typeface="Times New Roman" pitchFamily="18" charset="0"/>
                <a:cs typeface="Times New Roman" pitchFamily="18" charset="0"/>
              </a:rPr>
              <a:t>vehicle (driver</a:t>
            </a:r>
            <a:endParaRPr lang="en-US" sz="2400" spc="-8" dirty="0">
              <a:latin typeface="Times New Roman" pitchFamily="18" charset="0"/>
              <a:cs typeface="Times New Roman" pitchFamily="18" charset="0"/>
            </a:endParaRPr>
          </a:p>
          <a:p>
            <a:pPr marL="266700" marR="3810" indent="-257175" algn="just">
              <a:lnSpc>
                <a:spcPts val="1440"/>
              </a:lnSpc>
              <a:spcBef>
                <a:spcPts val="344"/>
              </a:spcBef>
              <a:buFont typeface="Arial"/>
              <a:buChar char="•"/>
              <a:tabLst>
                <a:tab pos="266224" algn="l"/>
                <a:tab pos="266700" algn="l"/>
              </a:tabLst>
            </a:pPr>
            <a:endParaRPr lang="en-US" sz="2400" spc="-8" dirty="0">
              <a:latin typeface="Times New Roman" pitchFamily="18" charset="0"/>
              <a:cs typeface="Times New Roman" pitchFamily="18" charset="0"/>
            </a:endParaRPr>
          </a:p>
          <a:p>
            <a:pPr marL="9525" marR="3810" algn="just">
              <a:lnSpc>
                <a:spcPts val="1440"/>
              </a:lnSpc>
              <a:spcBef>
                <a:spcPts val="344"/>
              </a:spcBef>
              <a:tabLst>
                <a:tab pos="266224" algn="l"/>
                <a:tab pos="266700" algn="l"/>
              </a:tabLst>
            </a:pPr>
            <a:r>
              <a:rPr sz="2400" spc="-8" dirty="0">
                <a:latin typeface="Times New Roman" pitchFamily="18" charset="0"/>
                <a:cs typeface="Times New Roman" pitchFamily="18" charset="0"/>
              </a:rPr>
              <a:t> </a:t>
            </a:r>
            <a:r>
              <a:rPr sz="2400" spc="-11" dirty="0">
                <a:latin typeface="Times New Roman" pitchFamily="18" charset="0"/>
                <a:cs typeface="Times New Roman" pitchFamily="18" charset="0"/>
              </a:rPr>
              <a:t>entered  </a:t>
            </a:r>
            <a:r>
              <a:rPr sz="2400" spc="-8" dirty="0">
                <a:latin typeface="Times New Roman" pitchFamily="18" charset="0"/>
                <a:cs typeface="Times New Roman" pitchFamily="18" charset="0"/>
              </a:rPr>
              <a:t>value)</a:t>
            </a:r>
            <a:endParaRPr sz="2400" dirty="0">
              <a:latin typeface="Times New Roman" pitchFamily="18" charset="0"/>
              <a:cs typeface="Times New Roman" pitchFamily="18" charset="0"/>
            </a:endParaRPr>
          </a:p>
          <a:p>
            <a:pPr marL="266700" indent="-257175" algn="just">
              <a:spcBef>
                <a:spcPts val="15"/>
              </a:spcBef>
              <a:buFont typeface="Arial"/>
              <a:buChar char="•"/>
              <a:tabLst>
                <a:tab pos="266224" algn="l"/>
                <a:tab pos="266700" algn="l"/>
              </a:tabLst>
            </a:pPr>
            <a:r>
              <a:rPr sz="2400" spc="-4" dirty="0">
                <a:latin typeface="Times New Roman" pitchFamily="18" charset="0"/>
                <a:cs typeface="Times New Roman" pitchFamily="18" charset="0"/>
              </a:rPr>
              <a:t>pickup_longitude </a:t>
            </a:r>
            <a:r>
              <a:rPr sz="2400" dirty="0">
                <a:latin typeface="Times New Roman" pitchFamily="18" charset="0"/>
                <a:cs typeface="Times New Roman" pitchFamily="18" charset="0"/>
              </a:rPr>
              <a:t>- </a:t>
            </a:r>
            <a:r>
              <a:rPr sz="2400" spc="-4" dirty="0">
                <a:latin typeface="Times New Roman" pitchFamily="18" charset="0"/>
                <a:cs typeface="Times New Roman" pitchFamily="18" charset="0"/>
              </a:rPr>
              <a:t>the longitude </a:t>
            </a:r>
            <a:r>
              <a:rPr sz="2400" spc="-8" dirty="0">
                <a:latin typeface="Times New Roman" pitchFamily="18" charset="0"/>
                <a:cs typeface="Times New Roman" pitchFamily="18" charset="0"/>
              </a:rPr>
              <a:t>where </a:t>
            </a:r>
            <a:r>
              <a:rPr sz="2400" spc="-4" dirty="0">
                <a:latin typeface="Times New Roman" pitchFamily="18" charset="0"/>
                <a:cs typeface="Times New Roman" pitchFamily="18" charset="0"/>
              </a:rPr>
              <a:t>the </a:t>
            </a:r>
            <a:r>
              <a:rPr sz="2400" spc="-8" dirty="0">
                <a:latin typeface="Times New Roman" pitchFamily="18" charset="0"/>
                <a:cs typeface="Times New Roman" pitchFamily="18" charset="0"/>
              </a:rPr>
              <a:t>meter was</a:t>
            </a:r>
            <a:r>
              <a:rPr sz="2400" spc="-11" dirty="0">
                <a:latin typeface="Times New Roman" pitchFamily="18" charset="0"/>
                <a:cs typeface="Times New Roman" pitchFamily="18" charset="0"/>
              </a:rPr>
              <a:t> engaged</a:t>
            </a:r>
            <a:endParaRPr sz="2400" dirty="0">
              <a:latin typeface="Times New Roman" pitchFamily="18" charset="0"/>
              <a:cs typeface="Times New Roman" pitchFamily="18" charset="0"/>
            </a:endParaRPr>
          </a:p>
          <a:p>
            <a:pPr marL="266700" indent="-257175" algn="just">
              <a:buFont typeface="Arial"/>
              <a:buChar char="•"/>
              <a:tabLst>
                <a:tab pos="266224" algn="l"/>
                <a:tab pos="266700" algn="l"/>
              </a:tabLst>
            </a:pPr>
            <a:r>
              <a:rPr sz="2400" spc="-8" dirty="0">
                <a:latin typeface="Times New Roman" pitchFamily="18" charset="0"/>
                <a:cs typeface="Times New Roman" pitchFamily="18" charset="0"/>
              </a:rPr>
              <a:t>pickup_latitude </a:t>
            </a:r>
            <a:r>
              <a:rPr sz="2400" dirty="0">
                <a:latin typeface="Times New Roman" pitchFamily="18" charset="0"/>
                <a:cs typeface="Times New Roman" pitchFamily="18" charset="0"/>
              </a:rPr>
              <a:t>- </a:t>
            </a:r>
            <a:r>
              <a:rPr sz="2400" spc="-4" dirty="0">
                <a:latin typeface="Times New Roman" pitchFamily="18" charset="0"/>
                <a:cs typeface="Times New Roman" pitchFamily="18" charset="0"/>
              </a:rPr>
              <a:t>the latitude </a:t>
            </a:r>
            <a:r>
              <a:rPr sz="2400" spc="-8" dirty="0">
                <a:latin typeface="Times New Roman" pitchFamily="18" charset="0"/>
                <a:cs typeface="Times New Roman" pitchFamily="18" charset="0"/>
              </a:rPr>
              <a:t>where </a:t>
            </a:r>
            <a:r>
              <a:rPr sz="2400" spc="-4" dirty="0">
                <a:latin typeface="Times New Roman" pitchFamily="18" charset="0"/>
                <a:cs typeface="Times New Roman" pitchFamily="18" charset="0"/>
              </a:rPr>
              <a:t>the </a:t>
            </a:r>
            <a:r>
              <a:rPr sz="2400" spc="-8" dirty="0">
                <a:latin typeface="Times New Roman" pitchFamily="18" charset="0"/>
                <a:cs typeface="Times New Roman" pitchFamily="18" charset="0"/>
              </a:rPr>
              <a:t>meter was</a:t>
            </a:r>
            <a:r>
              <a:rPr sz="2400" spc="-4" dirty="0">
                <a:latin typeface="Times New Roman" pitchFamily="18" charset="0"/>
                <a:cs typeface="Times New Roman" pitchFamily="18" charset="0"/>
              </a:rPr>
              <a:t> </a:t>
            </a:r>
            <a:r>
              <a:rPr sz="2400" spc="-11" dirty="0">
                <a:latin typeface="Times New Roman" pitchFamily="18" charset="0"/>
                <a:cs typeface="Times New Roman" pitchFamily="18" charset="0"/>
              </a:rPr>
              <a:t>engaged</a:t>
            </a:r>
            <a:endParaRPr sz="2400" dirty="0">
              <a:latin typeface="Times New Roman" pitchFamily="18" charset="0"/>
              <a:cs typeface="Times New Roman" pitchFamily="18" charset="0"/>
            </a:endParaRPr>
          </a:p>
          <a:p>
            <a:pPr marL="266700" indent="-257175" algn="just">
              <a:buFont typeface="Arial"/>
              <a:buChar char="•"/>
              <a:tabLst>
                <a:tab pos="266224" algn="l"/>
                <a:tab pos="266700" algn="l"/>
              </a:tabLst>
            </a:pPr>
            <a:r>
              <a:rPr sz="2400" spc="-8" dirty="0">
                <a:latin typeface="Times New Roman" pitchFamily="18" charset="0"/>
                <a:cs typeface="Times New Roman" pitchFamily="18" charset="0"/>
              </a:rPr>
              <a:t>dropoff_longitude </a:t>
            </a:r>
            <a:r>
              <a:rPr sz="2400" dirty="0">
                <a:latin typeface="Times New Roman" pitchFamily="18" charset="0"/>
                <a:cs typeface="Times New Roman" pitchFamily="18" charset="0"/>
              </a:rPr>
              <a:t>- </a:t>
            </a:r>
            <a:r>
              <a:rPr sz="2400" spc="-4" dirty="0">
                <a:latin typeface="Times New Roman" pitchFamily="18" charset="0"/>
                <a:cs typeface="Times New Roman" pitchFamily="18" charset="0"/>
              </a:rPr>
              <a:t>the longitude </a:t>
            </a:r>
            <a:r>
              <a:rPr sz="2400" spc="-8" dirty="0">
                <a:latin typeface="Times New Roman" pitchFamily="18" charset="0"/>
                <a:cs typeface="Times New Roman" pitchFamily="18" charset="0"/>
              </a:rPr>
              <a:t>where </a:t>
            </a:r>
            <a:r>
              <a:rPr sz="2400" spc="-4" dirty="0">
                <a:latin typeface="Times New Roman" pitchFamily="18" charset="0"/>
                <a:cs typeface="Times New Roman" pitchFamily="18" charset="0"/>
              </a:rPr>
              <a:t>the </a:t>
            </a:r>
            <a:r>
              <a:rPr sz="2400" spc="-8" dirty="0">
                <a:latin typeface="Times New Roman" pitchFamily="18" charset="0"/>
                <a:cs typeface="Times New Roman" pitchFamily="18" charset="0"/>
              </a:rPr>
              <a:t>meter was</a:t>
            </a:r>
            <a:r>
              <a:rPr sz="2400" spc="8" dirty="0">
                <a:latin typeface="Times New Roman" pitchFamily="18" charset="0"/>
                <a:cs typeface="Times New Roman" pitchFamily="18" charset="0"/>
              </a:rPr>
              <a:t> </a:t>
            </a:r>
            <a:r>
              <a:rPr sz="2400" spc="-8" dirty="0">
                <a:latin typeface="Times New Roman" pitchFamily="18" charset="0"/>
                <a:cs typeface="Times New Roman" pitchFamily="18" charset="0"/>
              </a:rPr>
              <a:t>disengaged</a:t>
            </a:r>
            <a:endParaRPr sz="2400" dirty="0">
              <a:latin typeface="Times New Roman" pitchFamily="18" charset="0"/>
              <a:cs typeface="Times New Roman" pitchFamily="18" charset="0"/>
            </a:endParaRPr>
          </a:p>
          <a:p>
            <a:pPr marL="266700" indent="-257175" algn="just">
              <a:buFont typeface="Arial"/>
              <a:buChar char="•"/>
              <a:tabLst>
                <a:tab pos="266224" algn="l"/>
                <a:tab pos="266700" algn="l"/>
              </a:tabLst>
            </a:pPr>
            <a:r>
              <a:rPr sz="2400" spc="-8" dirty="0">
                <a:latin typeface="Times New Roman" pitchFamily="18" charset="0"/>
                <a:cs typeface="Times New Roman" pitchFamily="18" charset="0"/>
              </a:rPr>
              <a:t>dropoff_latitude </a:t>
            </a:r>
            <a:r>
              <a:rPr sz="2400" dirty="0">
                <a:latin typeface="Times New Roman" pitchFamily="18" charset="0"/>
                <a:cs typeface="Times New Roman" pitchFamily="18" charset="0"/>
              </a:rPr>
              <a:t>- </a:t>
            </a:r>
            <a:r>
              <a:rPr sz="2400" spc="-4" dirty="0">
                <a:latin typeface="Times New Roman" pitchFamily="18" charset="0"/>
                <a:cs typeface="Times New Roman" pitchFamily="18" charset="0"/>
              </a:rPr>
              <a:t>the latitude </a:t>
            </a:r>
            <a:r>
              <a:rPr sz="2400" spc="-8" dirty="0">
                <a:latin typeface="Times New Roman" pitchFamily="18" charset="0"/>
                <a:cs typeface="Times New Roman" pitchFamily="18" charset="0"/>
              </a:rPr>
              <a:t>where </a:t>
            </a:r>
            <a:r>
              <a:rPr sz="2400" spc="-4" dirty="0">
                <a:latin typeface="Times New Roman" pitchFamily="18" charset="0"/>
                <a:cs typeface="Times New Roman" pitchFamily="18" charset="0"/>
              </a:rPr>
              <a:t>the </a:t>
            </a:r>
            <a:r>
              <a:rPr sz="2400" spc="-8" dirty="0">
                <a:latin typeface="Times New Roman" pitchFamily="18" charset="0"/>
                <a:cs typeface="Times New Roman" pitchFamily="18" charset="0"/>
              </a:rPr>
              <a:t>meter was disengaged</a:t>
            </a:r>
            <a:endParaRPr sz="2400"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988841"/>
            <a:ext cx="8229600" cy="3096344"/>
          </a:xfrm>
        </p:spPr>
        <p:txBody>
          <a:bodyPr>
            <a:normAutofit/>
          </a:bodyPr>
          <a:lstStyle/>
          <a:p>
            <a:pPr marL="266700" marR="122873" indent="-257175" algn="just">
              <a:lnSpc>
                <a:spcPct val="80000"/>
              </a:lnSpc>
              <a:spcBef>
                <a:spcPts val="360"/>
              </a:spcBef>
              <a:buFont typeface="Arial"/>
              <a:buChar char="•"/>
              <a:tabLst>
                <a:tab pos="266224" algn="l"/>
                <a:tab pos="266700" algn="l"/>
              </a:tabLst>
            </a:pPr>
            <a:r>
              <a:rPr lang="en-US" sz="2400" spc="-8" dirty="0">
                <a:latin typeface="Times New Roman" pitchFamily="18" charset="0"/>
                <a:cs typeface="Times New Roman" pitchFamily="18" charset="0"/>
              </a:rPr>
              <a:t>store_and_fwd_flag </a:t>
            </a:r>
            <a:r>
              <a:rPr lang="en-US" sz="2400" dirty="0">
                <a:latin typeface="Times New Roman" pitchFamily="18" charset="0"/>
                <a:cs typeface="Times New Roman" pitchFamily="18" charset="0"/>
              </a:rPr>
              <a:t>- </a:t>
            </a:r>
            <a:r>
              <a:rPr lang="en-US" sz="2400" spc="-4" dirty="0">
                <a:latin typeface="Times New Roman" pitchFamily="18" charset="0"/>
                <a:cs typeface="Times New Roman" pitchFamily="18" charset="0"/>
              </a:rPr>
              <a:t>This flag </a:t>
            </a:r>
            <a:r>
              <a:rPr lang="en-US" sz="2400" spc="-8" dirty="0">
                <a:latin typeface="Times New Roman" pitchFamily="18" charset="0"/>
                <a:cs typeface="Times New Roman" pitchFamily="18" charset="0"/>
              </a:rPr>
              <a:t>indicates </a:t>
            </a:r>
            <a:r>
              <a:rPr lang="en-US" sz="2400" spc="-4" dirty="0">
                <a:latin typeface="Times New Roman" pitchFamily="18" charset="0"/>
                <a:cs typeface="Times New Roman" pitchFamily="18" charset="0"/>
              </a:rPr>
              <a:t>whether the trip </a:t>
            </a:r>
            <a:r>
              <a:rPr lang="en-US" sz="2400" spc="-15" dirty="0">
                <a:latin typeface="Times New Roman" pitchFamily="18" charset="0"/>
                <a:cs typeface="Times New Roman" pitchFamily="18" charset="0"/>
              </a:rPr>
              <a:t>record </a:t>
            </a:r>
            <a:r>
              <a:rPr lang="en-US" sz="2400" spc="-8" dirty="0">
                <a:latin typeface="Times New Roman" pitchFamily="18" charset="0"/>
                <a:cs typeface="Times New Roman" pitchFamily="18" charset="0"/>
              </a:rPr>
              <a:t>was </a:t>
            </a:r>
            <a:r>
              <a:rPr lang="en-US" sz="2400" spc="-4" dirty="0">
                <a:latin typeface="Times New Roman" pitchFamily="18" charset="0"/>
                <a:cs typeface="Times New Roman" pitchFamily="18" charset="0"/>
              </a:rPr>
              <a:t>held  in </a:t>
            </a:r>
            <a:r>
              <a:rPr lang="en-US" sz="2400" spc="-8" dirty="0">
                <a:latin typeface="Times New Roman" pitchFamily="18" charset="0"/>
                <a:cs typeface="Times New Roman" pitchFamily="18" charset="0"/>
              </a:rPr>
              <a:t>vehicle </a:t>
            </a:r>
            <a:r>
              <a:rPr lang="en-US" sz="2400" spc="-4" dirty="0">
                <a:latin typeface="Times New Roman" pitchFamily="18" charset="0"/>
                <a:cs typeface="Times New Roman" pitchFamily="18" charset="0"/>
              </a:rPr>
              <a:t>memory </a:t>
            </a:r>
            <a:r>
              <a:rPr lang="en-US" sz="2400" spc="-15" dirty="0">
                <a:latin typeface="Times New Roman" pitchFamily="18" charset="0"/>
                <a:cs typeface="Times New Roman" pitchFamily="18" charset="0"/>
              </a:rPr>
              <a:t>before </a:t>
            </a:r>
            <a:r>
              <a:rPr lang="en-US" sz="2400" spc="-4" dirty="0">
                <a:latin typeface="Times New Roman" pitchFamily="18" charset="0"/>
                <a:cs typeface="Times New Roman" pitchFamily="18" charset="0"/>
              </a:rPr>
              <a:t>sending </a:t>
            </a:r>
            <a:r>
              <a:rPr lang="en-US" sz="2400" spc="-11" dirty="0">
                <a:latin typeface="Times New Roman" pitchFamily="18" charset="0"/>
                <a:cs typeface="Times New Roman" pitchFamily="18" charset="0"/>
              </a:rPr>
              <a:t>to </a:t>
            </a:r>
            <a:r>
              <a:rPr lang="en-US" sz="2400" spc="-4" dirty="0">
                <a:latin typeface="Times New Roman" pitchFamily="18" charset="0"/>
                <a:cs typeface="Times New Roman" pitchFamily="18" charset="0"/>
              </a:rPr>
              <a:t>the </a:t>
            </a:r>
            <a:r>
              <a:rPr lang="en-US" sz="2400" spc="-8" dirty="0">
                <a:latin typeface="Times New Roman" pitchFamily="18" charset="0"/>
                <a:cs typeface="Times New Roman" pitchFamily="18" charset="0"/>
              </a:rPr>
              <a:t>vendor </a:t>
            </a:r>
            <a:r>
              <a:rPr lang="en-US" sz="2400" spc="-4" dirty="0">
                <a:latin typeface="Times New Roman" pitchFamily="18" charset="0"/>
                <a:cs typeface="Times New Roman" pitchFamily="18" charset="0"/>
              </a:rPr>
              <a:t>because the </a:t>
            </a:r>
            <a:r>
              <a:rPr lang="en-US" sz="2400" spc="-8" dirty="0">
                <a:latin typeface="Times New Roman" pitchFamily="18" charset="0"/>
                <a:cs typeface="Times New Roman" pitchFamily="18" charset="0"/>
              </a:rPr>
              <a:t>vehicle </a:t>
            </a:r>
            <a:r>
              <a:rPr lang="en-US" sz="2400" spc="-4" dirty="0">
                <a:latin typeface="Times New Roman" pitchFamily="18" charset="0"/>
                <a:cs typeface="Times New Roman" pitchFamily="18" charset="0"/>
              </a:rPr>
              <a:t>did  not </a:t>
            </a:r>
            <a:r>
              <a:rPr lang="en-US" sz="2400" spc="-15" dirty="0">
                <a:latin typeface="Times New Roman" pitchFamily="18" charset="0"/>
                <a:cs typeface="Times New Roman" pitchFamily="18" charset="0"/>
              </a:rPr>
              <a:t>have </a:t>
            </a:r>
            <a:r>
              <a:rPr lang="en-US" sz="2400" dirty="0">
                <a:latin typeface="Times New Roman" pitchFamily="18" charset="0"/>
                <a:cs typeface="Times New Roman" pitchFamily="18" charset="0"/>
              </a:rPr>
              <a:t>a </a:t>
            </a:r>
            <a:r>
              <a:rPr lang="en-US" sz="2400" spc="-4" dirty="0">
                <a:latin typeface="Times New Roman" pitchFamily="18" charset="0"/>
                <a:cs typeface="Times New Roman" pitchFamily="18" charset="0"/>
              </a:rPr>
              <a:t>connection </a:t>
            </a:r>
            <a:r>
              <a:rPr lang="en-US" sz="2400" spc="-11" dirty="0">
                <a:latin typeface="Times New Roman" pitchFamily="18" charset="0"/>
                <a:cs typeface="Times New Roman" pitchFamily="18" charset="0"/>
              </a:rPr>
              <a:t>to </a:t>
            </a:r>
            <a:r>
              <a:rPr lang="en-US" sz="2400" spc="-4" dirty="0">
                <a:latin typeface="Times New Roman" pitchFamily="18" charset="0"/>
                <a:cs typeface="Times New Roman" pitchFamily="18" charset="0"/>
              </a:rPr>
              <a:t>the server </a:t>
            </a:r>
            <a:r>
              <a:rPr lang="en-US" sz="2400" dirty="0">
                <a:latin typeface="Times New Roman" pitchFamily="18" charset="0"/>
                <a:cs typeface="Times New Roman" pitchFamily="18" charset="0"/>
              </a:rPr>
              <a:t>- </a:t>
            </a:r>
            <a:r>
              <a:rPr lang="en-US" sz="2400" spc="-11" dirty="0">
                <a:latin typeface="Times New Roman" pitchFamily="18" charset="0"/>
                <a:cs typeface="Times New Roman" pitchFamily="18" charset="0"/>
              </a:rPr>
              <a:t>Y=store </a:t>
            </a:r>
            <a:r>
              <a:rPr lang="en-US" sz="2400" spc="-4" dirty="0">
                <a:latin typeface="Times New Roman" pitchFamily="18" charset="0"/>
                <a:cs typeface="Times New Roman" pitchFamily="18" charset="0"/>
              </a:rPr>
              <a:t>and </a:t>
            </a:r>
            <a:r>
              <a:rPr lang="en-US" sz="2400" spc="-11" dirty="0">
                <a:latin typeface="Times New Roman" pitchFamily="18" charset="0"/>
                <a:cs typeface="Times New Roman" pitchFamily="18" charset="0"/>
              </a:rPr>
              <a:t>forward; </a:t>
            </a:r>
            <a:r>
              <a:rPr lang="en-US" sz="2400" spc="-4" dirty="0">
                <a:latin typeface="Times New Roman" pitchFamily="18" charset="0"/>
                <a:cs typeface="Times New Roman" pitchFamily="18" charset="0"/>
              </a:rPr>
              <a:t>N=not </a:t>
            </a:r>
            <a:r>
              <a:rPr lang="en-US" sz="2400" dirty="0">
                <a:latin typeface="Times New Roman" pitchFamily="18" charset="0"/>
                <a:cs typeface="Times New Roman" pitchFamily="18" charset="0"/>
              </a:rPr>
              <a:t>a </a:t>
            </a:r>
            <a:r>
              <a:rPr lang="en-US" sz="2400" spc="-15" dirty="0">
                <a:latin typeface="Times New Roman" pitchFamily="18" charset="0"/>
                <a:cs typeface="Times New Roman" pitchFamily="18" charset="0"/>
              </a:rPr>
              <a:t>store  </a:t>
            </a:r>
            <a:r>
              <a:rPr lang="en-US" sz="2400" spc="-4" dirty="0">
                <a:latin typeface="Times New Roman" pitchFamily="18" charset="0"/>
                <a:cs typeface="Times New Roman" pitchFamily="18" charset="0"/>
              </a:rPr>
              <a:t>and </a:t>
            </a:r>
            <a:r>
              <a:rPr lang="en-US" sz="2400" spc="-11" dirty="0">
                <a:latin typeface="Times New Roman" pitchFamily="18" charset="0"/>
                <a:cs typeface="Times New Roman" pitchFamily="18" charset="0"/>
              </a:rPr>
              <a:t>forward</a:t>
            </a:r>
            <a:r>
              <a:rPr lang="en-US" sz="2400" spc="-15" dirty="0">
                <a:latin typeface="Times New Roman" pitchFamily="18" charset="0"/>
                <a:cs typeface="Times New Roman" pitchFamily="18" charset="0"/>
              </a:rPr>
              <a:t> </a:t>
            </a:r>
            <a:r>
              <a:rPr lang="en-US" sz="2400" spc="-4" dirty="0">
                <a:latin typeface="Times New Roman" pitchFamily="18" charset="0"/>
                <a:cs typeface="Times New Roman" pitchFamily="18" charset="0"/>
              </a:rPr>
              <a:t>trip</a:t>
            </a:r>
            <a:endParaRPr lang="en-US" sz="2400" dirty="0">
              <a:latin typeface="Times New Roman" pitchFamily="18" charset="0"/>
              <a:cs typeface="Times New Roman" pitchFamily="18" charset="0"/>
            </a:endParaRPr>
          </a:p>
          <a:p>
            <a:pPr marL="266700" indent="-257175" algn="just">
              <a:buFont typeface="Arial"/>
              <a:buChar char="•"/>
              <a:tabLst>
                <a:tab pos="266224" algn="l"/>
                <a:tab pos="266700" algn="l"/>
              </a:tabLst>
            </a:pPr>
            <a:r>
              <a:rPr lang="en-US" sz="2400" spc="-8" dirty="0">
                <a:latin typeface="Times New Roman" pitchFamily="18" charset="0"/>
                <a:cs typeface="Times New Roman" pitchFamily="18" charset="0"/>
              </a:rPr>
              <a:t>trip_duration </a:t>
            </a:r>
            <a:r>
              <a:rPr lang="en-US" sz="2400" dirty="0">
                <a:latin typeface="Times New Roman" pitchFamily="18" charset="0"/>
                <a:cs typeface="Times New Roman" pitchFamily="18" charset="0"/>
              </a:rPr>
              <a:t>- </a:t>
            </a:r>
            <a:r>
              <a:rPr lang="en-US" sz="2400" spc="-11" dirty="0">
                <a:latin typeface="Times New Roman" pitchFamily="18" charset="0"/>
                <a:cs typeface="Times New Roman" pitchFamily="18" charset="0"/>
              </a:rPr>
              <a:t>duration </a:t>
            </a:r>
            <a:r>
              <a:rPr lang="en-US" sz="2400" spc="-4" dirty="0">
                <a:latin typeface="Times New Roman" pitchFamily="18" charset="0"/>
                <a:cs typeface="Times New Roman" pitchFamily="18" charset="0"/>
              </a:rPr>
              <a:t>of the trip in</a:t>
            </a:r>
            <a:r>
              <a:rPr lang="en-US" sz="2400" spc="-15" dirty="0">
                <a:latin typeface="Times New Roman" pitchFamily="18" charset="0"/>
                <a:cs typeface="Times New Roman" pitchFamily="18" charset="0"/>
              </a:rPr>
              <a:t> </a:t>
            </a:r>
            <a:r>
              <a:rPr lang="en-US" sz="2400" spc="-4" dirty="0">
                <a:latin typeface="Times New Roman" pitchFamily="18" charset="0"/>
                <a:cs typeface="Times New Roman" pitchFamily="18" charset="0"/>
              </a:rPr>
              <a:t>seconds</a:t>
            </a:r>
            <a:endParaRPr lang="en-US" sz="2400" dirty="0">
              <a:latin typeface="Times New Roman" pitchFamily="18" charset="0"/>
              <a:cs typeface="Times New Roman" pitchFamily="18" charset="0"/>
            </a:endParaRPr>
          </a:p>
          <a:p>
            <a:endParaRPr lang="en-US" sz="2400" dirty="0"/>
          </a:p>
        </p:txBody>
      </p:sp>
      <p:sp>
        <p:nvSpPr>
          <p:cNvPr id="3" name="Title 2"/>
          <p:cNvSpPr>
            <a:spLocks noGrp="1"/>
          </p:cNvSpPr>
          <p:nvPr>
            <p:ph type="title"/>
          </p:nvPr>
        </p:nvSpPr>
        <p:spPr>
          <a:xfrm>
            <a:off x="2411760" y="260648"/>
            <a:ext cx="4320480" cy="1052736"/>
          </a:xfrm>
        </p:spPr>
        <p:txBody>
          <a:bodyPr>
            <a:normAutofit fontScale="90000"/>
          </a:bodyPr>
          <a:lstStyle/>
          <a:p>
            <a:r>
              <a:rPr lang="en-US" sz="4400" spc="-153" dirty="0">
                <a:effectLst/>
                <a:latin typeface="Times New Roman" pitchFamily="18" charset="0"/>
                <a:cs typeface="Times New Roman" pitchFamily="18" charset="0"/>
              </a:rPr>
              <a:t>DATA</a:t>
            </a:r>
            <a:r>
              <a:rPr lang="en-US" sz="4400" spc="-38" dirty="0">
                <a:effectLst/>
                <a:latin typeface="Times New Roman" pitchFamily="18" charset="0"/>
                <a:cs typeface="Times New Roman" pitchFamily="18" charset="0"/>
              </a:rPr>
              <a:t> </a:t>
            </a:r>
            <a:r>
              <a:rPr lang="en-US" sz="4400" spc="-15" dirty="0">
                <a:effectLst/>
                <a:latin typeface="Times New Roman" pitchFamily="18" charset="0"/>
                <a:cs typeface="Times New Roman" pitchFamily="18" charset="0"/>
              </a:rPr>
              <a:t>SUMMARY</a:t>
            </a:r>
            <a:endParaRPr lang="en-US" dirty="0">
              <a:effectLst/>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91680" y="260648"/>
            <a:ext cx="5608081" cy="641041"/>
          </a:xfrm>
          <a:prstGeom prst="rect">
            <a:avLst/>
          </a:prstGeom>
        </p:spPr>
        <p:txBody>
          <a:bodyPr vert="horz" wrap="square" lIns="0" tIns="10001" rIns="0" bIns="0" rtlCol="0">
            <a:spAutoFit/>
          </a:bodyPr>
          <a:lstStyle/>
          <a:p>
            <a:pPr marL="9525">
              <a:spcBef>
                <a:spcPts val="79"/>
              </a:spcBef>
            </a:pPr>
            <a:r>
              <a:rPr sz="4000" spc="-8" dirty="0">
                <a:latin typeface="Times New Roman" pitchFamily="18" charset="0"/>
                <a:cs typeface="Times New Roman" pitchFamily="18" charset="0"/>
              </a:rPr>
              <a:t>BASIC</a:t>
            </a:r>
            <a:r>
              <a:rPr sz="4000" spc="-71" dirty="0">
                <a:latin typeface="Times New Roman" pitchFamily="18" charset="0"/>
                <a:cs typeface="Times New Roman" pitchFamily="18" charset="0"/>
              </a:rPr>
              <a:t> </a:t>
            </a:r>
            <a:r>
              <a:rPr sz="4000" spc="-30" dirty="0">
                <a:effectLst/>
                <a:latin typeface="Times New Roman" pitchFamily="18" charset="0"/>
                <a:cs typeface="Times New Roman" pitchFamily="18" charset="0"/>
              </a:rPr>
              <a:t>EXPLORATION</a:t>
            </a:r>
          </a:p>
        </p:txBody>
      </p:sp>
      <p:sp>
        <p:nvSpPr>
          <p:cNvPr id="3" name="object 3"/>
          <p:cNvSpPr txBox="1"/>
          <p:nvPr/>
        </p:nvSpPr>
        <p:spPr>
          <a:xfrm>
            <a:off x="0" y="1124744"/>
            <a:ext cx="9144000" cy="5380800"/>
          </a:xfrm>
          <a:prstGeom prst="rect">
            <a:avLst/>
          </a:prstGeom>
        </p:spPr>
        <p:txBody>
          <a:bodyPr vert="horz" wrap="square" lIns="0" tIns="10001" rIns="0" bIns="0" rtlCol="0">
            <a:spAutoFit/>
          </a:bodyPr>
          <a:lstStyle/>
          <a:p>
            <a:pPr marL="266700" marR="420529" indent="-257175" algn="just">
              <a:spcBef>
                <a:spcPts val="79"/>
              </a:spcBef>
              <a:buFont typeface="Arial"/>
              <a:buChar char="•"/>
              <a:tabLst>
                <a:tab pos="266224" algn="l"/>
                <a:tab pos="266700" algn="l"/>
              </a:tabLst>
            </a:pPr>
            <a:r>
              <a:rPr sz="2400" spc="-4" dirty="0">
                <a:latin typeface="Times New Roman" pitchFamily="18" charset="0"/>
                <a:cs typeface="Times New Roman" pitchFamily="18" charset="0"/>
              </a:rPr>
              <a:t>The </a:t>
            </a:r>
            <a:r>
              <a:rPr sz="2400" spc="-11" dirty="0">
                <a:latin typeface="Times New Roman" pitchFamily="18" charset="0"/>
                <a:cs typeface="Times New Roman" pitchFamily="18" charset="0"/>
              </a:rPr>
              <a:t>dataset contains </a:t>
            </a:r>
            <a:r>
              <a:rPr sz="2400" spc="-4" dirty="0">
                <a:latin typeface="Times New Roman" pitchFamily="18" charset="0"/>
                <a:cs typeface="Times New Roman" pitchFamily="18" charset="0"/>
              </a:rPr>
              <a:t>1458644 </a:t>
            </a:r>
            <a:r>
              <a:rPr sz="2400" spc="-23" dirty="0">
                <a:latin typeface="Times New Roman" pitchFamily="18" charset="0"/>
                <a:cs typeface="Times New Roman" pitchFamily="18" charset="0"/>
              </a:rPr>
              <a:t>rows </a:t>
            </a:r>
            <a:r>
              <a:rPr sz="2400" spc="-4" dirty="0">
                <a:latin typeface="Times New Roman" pitchFamily="18" charset="0"/>
                <a:cs typeface="Times New Roman" pitchFamily="18" charset="0"/>
              </a:rPr>
              <a:t>and </a:t>
            </a:r>
            <a:r>
              <a:rPr sz="2400" dirty="0">
                <a:latin typeface="Times New Roman" pitchFamily="18" charset="0"/>
                <a:cs typeface="Times New Roman" pitchFamily="18" charset="0"/>
              </a:rPr>
              <a:t>11  </a:t>
            </a:r>
            <a:r>
              <a:rPr sz="2400" spc="-8" dirty="0">
                <a:latin typeface="Times New Roman" pitchFamily="18" charset="0"/>
                <a:cs typeface="Times New Roman" pitchFamily="18" charset="0"/>
              </a:rPr>
              <a:t>columns.</a:t>
            </a:r>
            <a:endParaRPr sz="2400" dirty="0">
              <a:latin typeface="Times New Roman" pitchFamily="18" charset="0"/>
              <a:cs typeface="Times New Roman" pitchFamily="18" charset="0"/>
            </a:endParaRPr>
          </a:p>
          <a:p>
            <a:pPr marL="266700" marR="3810" indent="-257175" algn="just">
              <a:spcBef>
                <a:spcPts val="574"/>
              </a:spcBef>
              <a:buFont typeface="Arial"/>
              <a:buChar char="•"/>
              <a:tabLst>
                <a:tab pos="266224" algn="l"/>
                <a:tab pos="266700" algn="l"/>
              </a:tabLst>
            </a:pPr>
            <a:r>
              <a:rPr sz="2400" spc="-45" dirty="0">
                <a:latin typeface="Times New Roman" pitchFamily="18" charset="0"/>
                <a:cs typeface="Times New Roman" pitchFamily="18" charset="0"/>
              </a:rPr>
              <a:t>Two </a:t>
            </a:r>
            <a:r>
              <a:rPr sz="2400" spc="-15" dirty="0">
                <a:latin typeface="Times New Roman" pitchFamily="18" charset="0"/>
                <a:cs typeface="Times New Roman" pitchFamily="18" charset="0"/>
              </a:rPr>
              <a:t>categorical </a:t>
            </a:r>
            <a:r>
              <a:rPr sz="2400" spc="-19" dirty="0">
                <a:latin typeface="Times New Roman" pitchFamily="18" charset="0"/>
                <a:cs typeface="Times New Roman" pitchFamily="18" charset="0"/>
              </a:rPr>
              <a:t>features </a:t>
            </a:r>
            <a:r>
              <a:rPr sz="2400" spc="-8" dirty="0">
                <a:latin typeface="Times New Roman" pitchFamily="18" charset="0"/>
                <a:cs typeface="Times New Roman" pitchFamily="18" charset="0"/>
              </a:rPr>
              <a:t>‘store_and_fwd_flag’  </a:t>
            </a:r>
            <a:r>
              <a:rPr sz="2400" spc="-4" dirty="0">
                <a:latin typeface="Times New Roman" pitchFamily="18" charset="0"/>
                <a:cs typeface="Times New Roman" pitchFamily="18" charset="0"/>
              </a:rPr>
              <a:t>and</a:t>
            </a:r>
            <a:r>
              <a:rPr sz="2400" spc="-8" dirty="0">
                <a:latin typeface="Times New Roman" pitchFamily="18" charset="0"/>
                <a:cs typeface="Times New Roman" pitchFamily="18" charset="0"/>
              </a:rPr>
              <a:t> ‘vendor_id’</a:t>
            </a:r>
            <a:endParaRPr sz="2400" dirty="0">
              <a:latin typeface="Times New Roman" pitchFamily="18" charset="0"/>
              <a:cs typeface="Times New Roman" pitchFamily="18" charset="0"/>
            </a:endParaRPr>
          </a:p>
          <a:p>
            <a:pPr marL="266700" indent="-257175" algn="just">
              <a:spcBef>
                <a:spcPts val="574"/>
              </a:spcBef>
              <a:buFont typeface="Arial"/>
              <a:buChar char="•"/>
              <a:tabLst>
                <a:tab pos="266224" algn="l"/>
                <a:tab pos="266700" algn="l"/>
              </a:tabLst>
            </a:pPr>
            <a:r>
              <a:rPr sz="2400" spc="-8" dirty="0">
                <a:latin typeface="Times New Roman" pitchFamily="18" charset="0"/>
                <a:cs typeface="Times New Roman" pitchFamily="18" charset="0"/>
              </a:rPr>
              <a:t>Outliers </a:t>
            </a:r>
            <a:r>
              <a:rPr sz="2400" spc="-11" dirty="0">
                <a:latin typeface="Times New Roman" pitchFamily="18" charset="0"/>
                <a:cs typeface="Times New Roman" pitchFamily="18" charset="0"/>
              </a:rPr>
              <a:t>present </a:t>
            </a:r>
            <a:r>
              <a:rPr sz="2400" spc="-4" dirty="0">
                <a:latin typeface="Times New Roman" pitchFamily="18" charset="0"/>
                <a:cs typeface="Times New Roman" pitchFamily="18" charset="0"/>
              </a:rPr>
              <a:t>in all </a:t>
            </a:r>
            <a:r>
              <a:rPr sz="2400" spc="-8" dirty="0">
                <a:latin typeface="Times New Roman" pitchFamily="18" charset="0"/>
                <a:cs typeface="Times New Roman" pitchFamily="18" charset="0"/>
              </a:rPr>
              <a:t>numerical</a:t>
            </a:r>
            <a:r>
              <a:rPr sz="2400" spc="15" dirty="0">
                <a:latin typeface="Times New Roman" pitchFamily="18" charset="0"/>
                <a:cs typeface="Times New Roman" pitchFamily="18" charset="0"/>
              </a:rPr>
              <a:t> </a:t>
            </a:r>
            <a:r>
              <a:rPr sz="2400" spc="-19" dirty="0">
                <a:latin typeface="Times New Roman" pitchFamily="18" charset="0"/>
                <a:cs typeface="Times New Roman" pitchFamily="18" charset="0"/>
              </a:rPr>
              <a:t>features</a:t>
            </a:r>
            <a:endParaRPr sz="2400" dirty="0">
              <a:latin typeface="Times New Roman" pitchFamily="18" charset="0"/>
              <a:cs typeface="Times New Roman" pitchFamily="18" charset="0"/>
            </a:endParaRPr>
          </a:p>
          <a:p>
            <a:pPr marL="266700" marR="393859" indent="-257175" algn="just">
              <a:spcBef>
                <a:spcPts val="574"/>
              </a:spcBef>
              <a:buFont typeface="Arial"/>
              <a:buChar char="•"/>
              <a:tabLst>
                <a:tab pos="266224" algn="l"/>
                <a:tab pos="266700" algn="l"/>
              </a:tabLst>
            </a:pPr>
            <a:r>
              <a:rPr sz="2400" spc="-15" dirty="0">
                <a:latin typeface="Times New Roman" pitchFamily="18" charset="0"/>
                <a:cs typeface="Times New Roman" pitchFamily="18" charset="0"/>
              </a:rPr>
              <a:t>Data </a:t>
            </a:r>
            <a:r>
              <a:rPr sz="2400" spc="-11" dirty="0">
                <a:latin typeface="Times New Roman" pitchFamily="18" charset="0"/>
                <a:cs typeface="Times New Roman" pitchFamily="18" charset="0"/>
              </a:rPr>
              <a:t>formating </a:t>
            </a:r>
            <a:r>
              <a:rPr sz="2400" spc="-19" dirty="0">
                <a:latin typeface="Times New Roman" pitchFamily="18" charset="0"/>
                <a:cs typeface="Times New Roman" pitchFamily="18" charset="0"/>
              </a:rPr>
              <a:t>steps </a:t>
            </a:r>
            <a:r>
              <a:rPr sz="2400" spc="-11" dirty="0">
                <a:latin typeface="Times New Roman" pitchFamily="18" charset="0"/>
                <a:cs typeface="Times New Roman" pitchFamily="18" charset="0"/>
              </a:rPr>
              <a:t>required </a:t>
            </a:r>
            <a:r>
              <a:rPr sz="2400" spc="-19" dirty="0">
                <a:latin typeface="Times New Roman" pitchFamily="18" charset="0"/>
                <a:cs typeface="Times New Roman" pitchFamily="18" charset="0"/>
              </a:rPr>
              <a:t>for </a:t>
            </a:r>
            <a:r>
              <a:rPr sz="2400" spc="-11" dirty="0">
                <a:latin typeface="Times New Roman" pitchFamily="18" charset="0"/>
                <a:cs typeface="Times New Roman" pitchFamily="18" charset="0"/>
              </a:rPr>
              <a:t>datetime  </a:t>
            </a:r>
            <a:r>
              <a:rPr sz="2400" spc="-19" dirty="0">
                <a:latin typeface="Times New Roman" pitchFamily="18" charset="0"/>
                <a:cs typeface="Times New Roman" pitchFamily="18" charset="0"/>
              </a:rPr>
              <a:t>features</a:t>
            </a:r>
            <a:endParaRPr sz="2400" dirty="0">
              <a:latin typeface="Times New Roman" pitchFamily="18" charset="0"/>
              <a:cs typeface="Times New Roman" pitchFamily="18" charset="0"/>
            </a:endParaRPr>
          </a:p>
          <a:p>
            <a:pPr marL="266700" indent="-257175" algn="just">
              <a:spcBef>
                <a:spcPts val="574"/>
              </a:spcBef>
              <a:buFont typeface="Arial"/>
              <a:buChar char="•"/>
              <a:tabLst>
                <a:tab pos="266224" algn="l"/>
                <a:tab pos="266700" algn="l"/>
              </a:tabLst>
            </a:pPr>
            <a:r>
              <a:rPr sz="2400" dirty="0">
                <a:latin typeface="Times New Roman" pitchFamily="18" charset="0"/>
                <a:cs typeface="Times New Roman" pitchFamily="18" charset="0"/>
              </a:rPr>
              <a:t>No </a:t>
            </a:r>
            <a:r>
              <a:rPr sz="2400" spc="-4" dirty="0">
                <a:latin typeface="Times New Roman" pitchFamily="18" charset="0"/>
                <a:cs typeface="Times New Roman" pitchFamily="18" charset="0"/>
              </a:rPr>
              <a:t>null </a:t>
            </a:r>
            <a:r>
              <a:rPr sz="2400" spc="-11" dirty="0">
                <a:latin typeface="Times New Roman" pitchFamily="18" charset="0"/>
                <a:cs typeface="Times New Roman" pitchFamily="18" charset="0"/>
              </a:rPr>
              <a:t>values</a:t>
            </a:r>
            <a:r>
              <a:rPr sz="2400" spc="-4" dirty="0">
                <a:latin typeface="Times New Roman" pitchFamily="18" charset="0"/>
                <a:cs typeface="Times New Roman" pitchFamily="18" charset="0"/>
              </a:rPr>
              <a:t> </a:t>
            </a:r>
            <a:r>
              <a:rPr sz="2400" spc="-11" dirty="0">
                <a:latin typeface="Times New Roman" pitchFamily="18" charset="0"/>
                <a:cs typeface="Times New Roman" pitchFamily="18" charset="0"/>
              </a:rPr>
              <a:t>present</a:t>
            </a:r>
            <a:endParaRPr lang="en-IN" sz="2400" spc="-11" dirty="0">
              <a:latin typeface="Times New Roman" pitchFamily="18" charset="0"/>
              <a:cs typeface="Times New Roman" pitchFamily="18" charset="0"/>
            </a:endParaRPr>
          </a:p>
          <a:p>
            <a:pPr algn="just">
              <a:lnSpc>
                <a:spcPct val="150000"/>
              </a:lnSpc>
              <a:buFont typeface="Arial" panose="020B0604020202020204" pitchFamily="34" charset="0"/>
              <a:buChar char="•"/>
            </a:pPr>
            <a:r>
              <a:rPr lang="en-IN" sz="2400" b="0" i="0" dirty="0">
                <a:effectLst/>
                <a:latin typeface="Times New Roman" pitchFamily="18" charset="0"/>
                <a:cs typeface="Times New Roman" pitchFamily="18" charset="0"/>
              </a:rPr>
              <a:t>  Passenger_count, Vendor_id and trip_duration are having integer value.</a:t>
            </a:r>
          </a:p>
          <a:p>
            <a:pPr algn="just">
              <a:lnSpc>
                <a:spcPct val="150000"/>
              </a:lnSpc>
              <a:buFont typeface="Arial" panose="020B0604020202020204" pitchFamily="34" charset="0"/>
              <a:buChar char="•"/>
            </a:pPr>
            <a:r>
              <a:rPr lang="en-IN" sz="2400" b="0" i="0" dirty="0">
                <a:effectLst/>
                <a:latin typeface="Times New Roman" pitchFamily="18" charset="0"/>
                <a:cs typeface="Times New Roman" pitchFamily="18" charset="0"/>
              </a:rPr>
              <a:t>  pickup_datetime,dropoff_datetime is a datetime variable</a:t>
            </a:r>
          </a:p>
          <a:p>
            <a:pPr algn="just">
              <a:lnSpc>
                <a:spcPct val="150000"/>
              </a:lnSpc>
              <a:buFont typeface="Arial" panose="020B0604020202020204" pitchFamily="34" charset="0"/>
              <a:buChar char="•"/>
            </a:pPr>
            <a:r>
              <a:rPr lang="en-IN" sz="2400" b="0" i="0" dirty="0">
                <a:effectLst/>
                <a:latin typeface="Times New Roman" pitchFamily="18" charset="0"/>
                <a:cs typeface="Times New Roman" pitchFamily="18" charset="0"/>
              </a:rPr>
              <a:t>  pickup_longitude,pickup_latitude,dropoff_longitude,dropoff_latitude   </a:t>
            </a:r>
          </a:p>
          <a:p>
            <a:pPr algn="just">
              <a:lnSpc>
                <a:spcPct val="150000"/>
              </a:lnSpc>
            </a:pPr>
            <a:r>
              <a:rPr lang="en-IN" sz="2400" b="0" i="0" dirty="0">
                <a:effectLst/>
                <a:latin typeface="Times New Roman" pitchFamily="18" charset="0"/>
                <a:cs typeface="Times New Roman" pitchFamily="18" charset="0"/>
              </a:rPr>
              <a:t>    are real numbers having float as data type *store_and_fwd_flag </a:t>
            </a:r>
          </a:p>
          <a:p>
            <a:pPr algn="just">
              <a:lnSpc>
                <a:spcPct val="150000"/>
              </a:lnSpc>
            </a:pPr>
            <a:r>
              <a:rPr lang="en-IN" sz="2400" dirty="0">
                <a:latin typeface="Times New Roman" pitchFamily="18" charset="0"/>
                <a:cs typeface="Times New Roman" pitchFamily="18" charset="0"/>
              </a:rPr>
              <a:t>    </a:t>
            </a:r>
            <a:r>
              <a:rPr lang="en-IN" sz="2400" b="0" i="0" dirty="0">
                <a:effectLst/>
                <a:latin typeface="Times New Roman" pitchFamily="18" charset="0"/>
                <a:cs typeface="Times New Roman" pitchFamily="18" charset="0"/>
              </a:rPr>
              <a:t>and Id belongs to a string data type.</a:t>
            </a:r>
          </a:p>
          <a:p>
            <a:pPr marL="266700" indent="-257175">
              <a:spcBef>
                <a:spcPts val="574"/>
              </a:spcBef>
              <a:buFont typeface="Arial"/>
              <a:buChar char="•"/>
              <a:tabLst>
                <a:tab pos="266224" algn="l"/>
                <a:tab pos="266700" algn="l"/>
              </a:tabLst>
            </a:pPr>
            <a:endParaRPr sz="2400"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idx="4294967295"/>
          </p:nvPr>
        </p:nvSpPr>
        <p:spPr>
          <a:xfrm>
            <a:off x="971600" y="188640"/>
            <a:ext cx="7812360" cy="1241205"/>
          </a:xfrm>
          <a:prstGeom prst="rect">
            <a:avLst/>
          </a:prstGeom>
        </p:spPr>
        <p:txBody>
          <a:bodyPr vert="horz" wrap="square" lIns="0" tIns="10001" rIns="0" bIns="0" rtlCol="0">
            <a:spAutoFit/>
          </a:bodyPr>
          <a:lstStyle/>
          <a:p>
            <a:pPr marL="9525">
              <a:spcBef>
                <a:spcPts val="79"/>
              </a:spcBef>
            </a:pPr>
            <a:r>
              <a:rPr sz="4000" spc="-4" dirty="0">
                <a:effectLst/>
                <a:latin typeface="Times New Roman" pitchFamily="18" charset="0"/>
                <a:cs typeface="Times New Roman" pitchFamily="18" charset="0"/>
              </a:rPr>
              <a:t>TRIP </a:t>
            </a:r>
            <a:r>
              <a:rPr sz="4000" spc="-34" dirty="0">
                <a:effectLst/>
                <a:latin typeface="Times New Roman" pitchFamily="18" charset="0"/>
                <a:cs typeface="Times New Roman" pitchFamily="18" charset="0"/>
              </a:rPr>
              <a:t>DURATION </a:t>
            </a:r>
            <a:r>
              <a:rPr sz="4000" spc="-153" dirty="0">
                <a:effectLst/>
                <a:latin typeface="Times New Roman" pitchFamily="18" charset="0"/>
                <a:cs typeface="Times New Roman" pitchFamily="18" charset="0"/>
              </a:rPr>
              <a:t>DATA</a:t>
            </a:r>
            <a:r>
              <a:rPr sz="4000" spc="-8" dirty="0">
                <a:effectLst/>
                <a:latin typeface="Times New Roman" pitchFamily="18" charset="0"/>
                <a:cs typeface="Times New Roman" pitchFamily="18" charset="0"/>
              </a:rPr>
              <a:t> </a:t>
            </a:r>
            <a:r>
              <a:rPr sz="4000" spc="-45" dirty="0">
                <a:effectLst/>
                <a:latin typeface="Times New Roman" pitchFamily="18" charset="0"/>
                <a:cs typeface="Times New Roman" pitchFamily="18" charset="0"/>
              </a:rPr>
              <a:t>ANALYSIS</a:t>
            </a:r>
          </a:p>
        </p:txBody>
      </p:sp>
      <p:pic>
        <p:nvPicPr>
          <p:cNvPr id="8" name="Picture 7">
            <a:extLst>
              <a:ext uri="{FF2B5EF4-FFF2-40B4-BE49-F238E27FC236}">
                <a16:creationId xmlns:a16="http://schemas.microsoft.com/office/drawing/2014/main" id="{8DDFDD13-7A44-6A8A-35C2-C1821364E0D3}"/>
              </a:ext>
            </a:extLst>
          </p:cNvPr>
          <p:cNvPicPr>
            <a:picLocks noChangeAspect="1"/>
          </p:cNvPicPr>
          <p:nvPr/>
        </p:nvPicPr>
        <p:blipFill>
          <a:blip r:embed="rId2" cstate="print"/>
          <a:stretch>
            <a:fillRect/>
          </a:stretch>
        </p:blipFill>
        <p:spPr>
          <a:xfrm>
            <a:off x="251520" y="2132856"/>
            <a:ext cx="3886200" cy="3036094"/>
          </a:xfrm>
          <a:prstGeom prst="rect">
            <a:avLst/>
          </a:prstGeom>
        </p:spPr>
      </p:pic>
      <p:pic>
        <p:nvPicPr>
          <p:cNvPr id="9" name="Picture 8">
            <a:extLst>
              <a:ext uri="{FF2B5EF4-FFF2-40B4-BE49-F238E27FC236}">
                <a16:creationId xmlns:a16="http://schemas.microsoft.com/office/drawing/2014/main" id="{C6FABFB7-EB51-535E-EEDC-C7CD5C78D21D}"/>
              </a:ext>
            </a:extLst>
          </p:cNvPr>
          <p:cNvPicPr>
            <a:picLocks noChangeAspect="1"/>
          </p:cNvPicPr>
          <p:nvPr/>
        </p:nvPicPr>
        <p:blipFill>
          <a:blip r:embed="rId3" cstate="print"/>
          <a:stretch>
            <a:fillRect/>
          </a:stretch>
        </p:blipFill>
        <p:spPr>
          <a:xfrm>
            <a:off x="4644008" y="2204864"/>
            <a:ext cx="4114800" cy="322437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CB09CB94-0D62-018E-FC2C-FBB419E50743}"/>
              </a:ext>
            </a:extLst>
          </p:cNvPr>
          <p:cNvPicPr>
            <a:picLocks noChangeAspect="1"/>
          </p:cNvPicPr>
          <p:nvPr/>
        </p:nvPicPr>
        <p:blipFill>
          <a:blip r:embed="rId2" cstate="print"/>
          <a:stretch>
            <a:fillRect/>
          </a:stretch>
        </p:blipFill>
        <p:spPr>
          <a:xfrm>
            <a:off x="4842949" y="1570008"/>
            <a:ext cx="3782123" cy="3230592"/>
          </a:xfrm>
          <a:prstGeom prst="rect">
            <a:avLst/>
          </a:prstGeom>
        </p:spPr>
      </p:pic>
      <p:pic>
        <p:nvPicPr>
          <p:cNvPr id="31" name="Picture 30">
            <a:extLst>
              <a:ext uri="{FF2B5EF4-FFF2-40B4-BE49-F238E27FC236}">
                <a16:creationId xmlns:a16="http://schemas.microsoft.com/office/drawing/2014/main" id="{2214E32D-C855-BA5C-5959-D3C4C1C22277}"/>
              </a:ext>
            </a:extLst>
          </p:cNvPr>
          <p:cNvPicPr>
            <a:picLocks noChangeAspect="1"/>
          </p:cNvPicPr>
          <p:nvPr/>
        </p:nvPicPr>
        <p:blipFill>
          <a:blip r:embed="rId3" cstate="print"/>
          <a:stretch>
            <a:fillRect/>
          </a:stretch>
        </p:blipFill>
        <p:spPr>
          <a:xfrm>
            <a:off x="228601" y="1657352"/>
            <a:ext cx="4067384" cy="3143248"/>
          </a:xfrm>
          <a:prstGeom prst="rect">
            <a:avLst/>
          </a:prstGeom>
        </p:spPr>
      </p:pic>
      <p:sp>
        <p:nvSpPr>
          <p:cNvPr id="32" name="object 2">
            <a:extLst>
              <a:ext uri="{FF2B5EF4-FFF2-40B4-BE49-F238E27FC236}">
                <a16:creationId xmlns:a16="http://schemas.microsoft.com/office/drawing/2014/main" id="{C3AD2B3C-5A82-1958-C4A9-CFDA41F5D017}"/>
              </a:ext>
            </a:extLst>
          </p:cNvPr>
          <p:cNvSpPr txBox="1">
            <a:spLocks noGrp="1"/>
          </p:cNvSpPr>
          <p:nvPr>
            <p:ph type="title"/>
          </p:nvPr>
        </p:nvSpPr>
        <p:spPr>
          <a:xfrm>
            <a:off x="1331640" y="188640"/>
            <a:ext cx="6781799" cy="1241205"/>
          </a:xfrm>
          <a:prstGeom prst="rect">
            <a:avLst/>
          </a:prstGeom>
        </p:spPr>
        <p:txBody>
          <a:bodyPr vert="horz" wrap="square" lIns="0" tIns="10001" rIns="0" bIns="0" rtlCol="0">
            <a:spAutoFit/>
          </a:bodyPr>
          <a:lstStyle/>
          <a:p>
            <a:pPr marL="9525">
              <a:spcBef>
                <a:spcPts val="79"/>
              </a:spcBef>
            </a:pPr>
            <a:r>
              <a:rPr sz="4000" spc="-4" dirty="0">
                <a:effectLst/>
                <a:latin typeface="Times New Roman" pitchFamily="18" charset="0"/>
                <a:cs typeface="Times New Roman" pitchFamily="18" charset="0"/>
              </a:rPr>
              <a:t>TRIP </a:t>
            </a:r>
            <a:r>
              <a:rPr sz="4000" spc="-34" dirty="0">
                <a:effectLst/>
                <a:latin typeface="Times New Roman" pitchFamily="18" charset="0"/>
                <a:cs typeface="Times New Roman" pitchFamily="18" charset="0"/>
              </a:rPr>
              <a:t>DURATION </a:t>
            </a:r>
            <a:r>
              <a:rPr sz="4000" spc="-153" dirty="0">
                <a:effectLst/>
                <a:latin typeface="Times New Roman" pitchFamily="18" charset="0"/>
                <a:cs typeface="Times New Roman" pitchFamily="18" charset="0"/>
              </a:rPr>
              <a:t>DATA</a:t>
            </a:r>
            <a:r>
              <a:rPr sz="4000" spc="-8" dirty="0">
                <a:effectLst/>
                <a:latin typeface="Times New Roman" pitchFamily="18" charset="0"/>
                <a:cs typeface="Times New Roman" pitchFamily="18" charset="0"/>
              </a:rPr>
              <a:t> </a:t>
            </a:r>
            <a:r>
              <a:rPr sz="4000" spc="-45" dirty="0">
                <a:effectLst/>
                <a:latin typeface="Times New Roman" pitchFamily="18" charset="0"/>
                <a:cs typeface="Times New Roman" pitchFamily="18" charset="0"/>
              </a:rPr>
              <a:t>ANALYSIS</a:t>
            </a:r>
          </a:p>
        </p:txBody>
      </p:sp>
      <p:sp>
        <p:nvSpPr>
          <p:cNvPr id="2" name="TextBox 1">
            <a:extLst>
              <a:ext uri="{FF2B5EF4-FFF2-40B4-BE49-F238E27FC236}">
                <a16:creationId xmlns:a16="http://schemas.microsoft.com/office/drawing/2014/main" id="{6BC27B73-0A1F-847F-FC14-F4AFF41D1CA0}"/>
              </a:ext>
            </a:extLst>
          </p:cNvPr>
          <p:cNvSpPr txBox="1"/>
          <p:nvPr/>
        </p:nvSpPr>
        <p:spPr>
          <a:xfrm>
            <a:off x="152400" y="5229200"/>
            <a:ext cx="8991600" cy="369332"/>
          </a:xfrm>
          <a:prstGeom prst="rect">
            <a:avLst/>
          </a:prstGeom>
          <a:noFill/>
        </p:spPr>
        <p:txBody>
          <a:bodyPr wrap="square" rtlCol="0">
            <a:spAutoFit/>
          </a:bodyPr>
          <a:lstStyle/>
          <a:p>
            <a:r>
              <a:rPr lang="en-US" dirty="0">
                <a:latin typeface="Times New Roman" pitchFamily="18" charset="0"/>
                <a:cs typeface="Times New Roman" pitchFamily="18" charset="0"/>
              </a:rPr>
              <a:t>From the figure above we can conclude that most of the trip are general for 10 min to 1 hour.</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90</TotalTime>
  <Words>1902</Words>
  <Application>Microsoft Office PowerPoint</Application>
  <PresentationFormat>On-screen Show (4:3)</PresentationFormat>
  <Paragraphs>255</Paragraphs>
  <Slides>33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Carlito</vt:lpstr>
      <vt:lpstr>Lato</vt:lpstr>
      <vt:lpstr>Lucida Sans Unicode</vt:lpstr>
      <vt:lpstr>Times New Roman</vt:lpstr>
      <vt:lpstr>Verdana</vt:lpstr>
      <vt:lpstr>Wingdings 2</vt:lpstr>
      <vt:lpstr>Wingdings 3</vt:lpstr>
      <vt:lpstr>Concourse</vt:lpstr>
      <vt:lpstr>Capstone project 2  NYC TAXI TRIP TIME PREDICTION</vt:lpstr>
      <vt:lpstr>CONTENT</vt:lpstr>
      <vt:lpstr>INTRODUCTION</vt:lpstr>
      <vt:lpstr>PROBLEM STATEMENT</vt:lpstr>
      <vt:lpstr>DATA SUMMARY</vt:lpstr>
      <vt:lpstr>DATA SUMMARY</vt:lpstr>
      <vt:lpstr>BASIC EXPLORATION</vt:lpstr>
      <vt:lpstr>TRIP DURATION DATA ANALYSIS</vt:lpstr>
      <vt:lpstr>TRIP DURATION DATA ANALYSIS</vt:lpstr>
      <vt:lpstr>Distribution of Pickup Latitude and   longitude</vt:lpstr>
      <vt:lpstr>Distribution of Dropoff Latitude and longitude</vt:lpstr>
      <vt:lpstr>Number of Pickups and  Drop-offs with in a Week</vt:lpstr>
      <vt:lpstr>Number of Pickups and  Drop-offs with in a Day</vt:lpstr>
      <vt:lpstr>Relation Between Trip duration and Distance</vt:lpstr>
      <vt:lpstr>Correlation</vt:lpstr>
      <vt:lpstr>Evaluation Metrics</vt:lpstr>
      <vt:lpstr>Evaluation Metrics</vt:lpstr>
      <vt:lpstr>Different  Evaluation metrics</vt:lpstr>
      <vt:lpstr>Different  Evaluation metrics</vt:lpstr>
      <vt:lpstr>Linear Regression</vt:lpstr>
      <vt:lpstr>Homoscedasticity check</vt:lpstr>
      <vt:lpstr>XGBoost</vt:lpstr>
      <vt:lpstr>XGBoost</vt:lpstr>
      <vt:lpstr>LightGBM</vt:lpstr>
      <vt:lpstr>Feature Importance</vt:lpstr>
      <vt:lpstr>Feature Importance</vt:lpstr>
      <vt:lpstr>Feature Importance </vt:lpstr>
      <vt:lpstr>Feature Importance</vt:lpstr>
      <vt:lpstr>Hyperparameter Tuning</vt:lpstr>
      <vt:lpstr>Final Metrics Conclusion</vt:lpstr>
      <vt:lpstr>Conclusion</vt:lpstr>
      <vt:lpstr>Challenges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2 NYC TAXI TRIP TIME PREDICTION</dc:title>
  <dc:creator>user</dc:creator>
  <cp:lastModifiedBy>Yash</cp:lastModifiedBy>
  <cp:revision>9</cp:revision>
  <dcterms:created xsi:type="dcterms:W3CDTF">2022-12-15T18:30:27Z</dcterms:created>
  <dcterms:modified xsi:type="dcterms:W3CDTF">2022-12-16T04:35:48Z</dcterms:modified>
</cp:coreProperties>
</file>